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14"/>
  </p:notesMasterIdLst>
  <p:sldIdLst>
    <p:sldId id="256" r:id="rId2"/>
    <p:sldId id="257" r:id="rId3"/>
    <p:sldId id="275" r:id="rId4"/>
    <p:sldId id="269" r:id="rId5"/>
    <p:sldId id="276" r:id="rId6"/>
    <p:sldId id="270" r:id="rId7"/>
    <p:sldId id="261" r:id="rId8"/>
    <p:sldId id="279" r:id="rId9"/>
    <p:sldId id="274" r:id="rId10"/>
    <p:sldId id="280" r:id="rId11"/>
    <p:sldId id="278" r:id="rId12"/>
    <p:sldId id="281" r:id="rId13"/>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C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2" autoAdjust="0"/>
    <p:restoredTop sz="53966" autoAdjust="0"/>
  </p:normalViewPr>
  <p:slideViewPr>
    <p:cSldViewPr snapToGrid="0">
      <p:cViewPr varScale="1">
        <p:scale>
          <a:sx n="48" d="100"/>
          <a:sy n="48" d="100"/>
        </p:scale>
        <p:origin x="996" y="54"/>
      </p:cViewPr>
      <p:guideLst/>
    </p:cSldViewPr>
  </p:slideViewPr>
  <p:notesTextViewPr>
    <p:cViewPr>
      <p:scale>
        <a:sx n="150" d="100"/>
        <a:sy n="150" d="100"/>
      </p:scale>
      <p:origin x="0" y="0"/>
    </p:cViewPr>
  </p:notesTextViewPr>
  <p:notesViewPr>
    <p:cSldViewPr snapToGrid="0">
      <p:cViewPr varScale="1">
        <p:scale>
          <a:sx n="71" d="100"/>
          <a:sy n="71" d="100"/>
        </p:scale>
        <p:origin x="253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287338" y="0"/>
            <a:ext cx="7672388" cy="5756275"/>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6020361"/>
            <a:ext cx="5679440" cy="3717572"/>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5059773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これから本学会で実施する動画ファイルを用いた発表のための、パワーポイントを用いた</a:t>
            </a:r>
            <a:r>
              <a:rPr kumimoji="1" lang="en-US" altLang="ja-JP" dirty="0"/>
              <a:t>MP4</a:t>
            </a:r>
            <a:r>
              <a:rPr kumimoji="1" lang="ja-JP" altLang="en-US" dirty="0"/>
              <a:t>ファイル作成の手順を紹介します。これはあくまでも</a:t>
            </a:r>
            <a:r>
              <a:rPr kumimoji="1" lang="en-US" altLang="ja-JP" dirty="0"/>
              <a:t>1</a:t>
            </a:r>
            <a:r>
              <a:rPr kumimoji="1" lang="ja-JP" altLang="en-US" dirty="0"/>
              <a:t>つの方法に過ぎませんので、同等のファイルが作成できるのであれば別のソフトなどをご利用いただいてもかまいません。</a:t>
            </a:r>
          </a:p>
        </p:txBody>
      </p:sp>
      <p:sp>
        <p:nvSpPr>
          <p:cNvPr id="4" name="スライド番号プレースホルダー 3"/>
          <p:cNvSpPr>
            <a:spLocks noGrp="1"/>
          </p:cNvSpPr>
          <p:nvPr>
            <p:ph type="sldNum" sz="quarter" idx="5"/>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1</a:t>
            </a:fld>
            <a:endParaRPr kumimoji="1" lang="ja-JP" altLang="en-US"/>
          </a:p>
        </p:txBody>
      </p:sp>
    </p:spTree>
    <p:extLst>
      <p:ext uri="{BB962C8B-B14F-4D97-AF65-F5344CB8AC3E}">
        <p14:creationId xmlns:p14="http://schemas.microsoft.com/office/powerpoint/2010/main" val="176792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ビデオの解像度が選べます。ファイルサイズが大きくなるので</a:t>
            </a:r>
            <a:r>
              <a:rPr kumimoji="1" lang="en-US" altLang="ja-JP" dirty="0" err="1"/>
              <a:t>UltraHD</a:t>
            </a:r>
            <a:r>
              <a:rPr kumimoji="1" lang="ja-JP" altLang="en-US" dirty="0"/>
              <a:t>は選ばないでください。最後にビデオの作成を押してください。</a:t>
            </a:r>
          </a:p>
        </p:txBody>
      </p:sp>
      <p:sp>
        <p:nvSpPr>
          <p:cNvPr id="4" name="スライド番号プレースホルダー 3"/>
          <p:cNvSpPr>
            <a:spLocks noGrp="1"/>
          </p:cNvSpPr>
          <p:nvPr>
            <p:ph type="sldNum" sz="quarter" idx="5"/>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10</a:t>
            </a:fld>
            <a:endParaRPr kumimoji="1" lang="ja-JP" altLang="en-US"/>
          </a:p>
        </p:txBody>
      </p:sp>
    </p:spTree>
    <p:extLst>
      <p:ext uri="{BB962C8B-B14F-4D97-AF65-F5344CB8AC3E}">
        <p14:creationId xmlns:p14="http://schemas.microsoft.com/office/powerpoint/2010/main" val="3293634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ファイルが作成されれば成功です。完成後ファイルサイズを確認してください。大きすぎる場合は画面の解像度を落としたり、スライド点数を減らしたり記録する説明を短くする等で再生時間を短縮してください。</a:t>
            </a:r>
          </a:p>
        </p:txBody>
      </p:sp>
      <p:sp>
        <p:nvSpPr>
          <p:cNvPr id="4" name="スライド番号プレースホルダー 3"/>
          <p:cNvSpPr>
            <a:spLocks noGrp="1"/>
          </p:cNvSpPr>
          <p:nvPr>
            <p:ph type="sldNum" sz="quarter" idx="5"/>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11</a:t>
            </a:fld>
            <a:endParaRPr kumimoji="1" lang="ja-JP" altLang="en-US"/>
          </a:p>
        </p:txBody>
      </p:sp>
    </p:spTree>
    <p:extLst>
      <p:ext uri="{BB962C8B-B14F-4D97-AF65-F5344CB8AC3E}">
        <p14:creationId xmlns:p14="http://schemas.microsoft.com/office/powerpoint/2010/main" val="673593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5008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lang="ja-JP" altLang="en-US" sz="1300" dirty="0"/>
              <a:t>本大会は</a:t>
            </a:r>
            <a:r>
              <a:rPr lang="en-US" altLang="ja-JP" sz="1300" dirty="0"/>
              <a:t>9</a:t>
            </a:r>
            <a:r>
              <a:rPr lang="ja-JP" altLang="en-US" sz="1300" dirty="0"/>
              <a:t>月</a:t>
            </a:r>
            <a:r>
              <a:rPr lang="en-US" altLang="ja-JP" sz="1300" dirty="0"/>
              <a:t>26</a:t>
            </a:r>
            <a:r>
              <a:rPr lang="ja-JP" altLang="en-US" sz="1300" dirty="0"/>
              <a:t>日・</a:t>
            </a:r>
            <a:r>
              <a:rPr lang="en-US" altLang="ja-JP" sz="1300" dirty="0"/>
              <a:t>27</a:t>
            </a:r>
            <a:r>
              <a:rPr lang="ja-JP" altLang="en-US" sz="1300" dirty="0"/>
              <a:t>日に開催予定でありましたが、新型コロナウイルス感染拡大のため、会場型プログラムの開催を断念することになりました。しかしながらすでに</a:t>
            </a:r>
            <a:r>
              <a:rPr lang="en-US" altLang="ja-JP" sz="1300" dirty="0"/>
              <a:t>200</a:t>
            </a:r>
            <a:r>
              <a:rPr lang="ja-JP" altLang="en-US" sz="1300" dirty="0"/>
              <a:t>演題以上の演題申し込みを受けていたこと、収束の兆しがない中で延期開催も危ぶまれていたため</a:t>
            </a:r>
            <a:r>
              <a:rPr kumimoji="1" lang="ja-JP" altLang="en-US" dirty="0"/>
              <a:t>、私たちは今回同日を中心とした日程で、</a:t>
            </a:r>
            <a:r>
              <a:rPr kumimoji="1" lang="en-US" altLang="ja-JP" dirty="0"/>
              <a:t>Web</a:t>
            </a:r>
            <a:r>
              <a:rPr kumimoji="1" lang="ja-JP" altLang="en-US" dirty="0"/>
              <a:t>上に模擬学会会場を構築し、</a:t>
            </a:r>
            <a:r>
              <a:rPr kumimoji="1" lang="en-US" altLang="ja-JP" dirty="0"/>
              <a:t>Web</a:t>
            </a:r>
            <a:r>
              <a:rPr kumimoji="1" lang="ja-JP" altLang="en-US" dirty="0"/>
              <a:t>型学会を開催することとなりました。</a:t>
            </a:r>
          </a:p>
        </p:txBody>
      </p:sp>
      <p:sp>
        <p:nvSpPr>
          <p:cNvPr id="4" name="スライド番号プレースホルダー 3"/>
          <p:cNvSpPr>
            <a:spLocks noGrp="1"/>
          </p:cNvSpPr>
          <p:nvPr>
            <p:ph type="sldNum" sz="quarter" idx="10"/>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2</a:t>
            </a:fld>
            <a:endParaRPr kumimoji="1" lang="ja-JP" altLang="en-US"/>
          </a:p>
        </p:txBody>
      </p:sp>
    </p:spTree>
    <p:extLst>
      <p:ext uri="{BB962C8B-B14F-4D97-AF65-F5344CB8AC3E}">
        <p14:creationId xmlns:p14="http://schemas.microsoft.com/office/powerpoint/2010/main" val="3292722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kumimoji="1" lang="ja-JP" altLang="en-US" dirty="0"/>
              <a:t>しかしながら、これまで日本理学療法士協会では演題発表、質問を通じたコミュニケーションも担保した</a:t>
            </a:r>
            <a:r>
              <a:rPr kumimoji="1" lang="en-US" altLang="ja-JP" dirty="0"/>
              <a:t>Web</a:t>
            </a:r>
            <a:r>
              <a:rPr kumimoji="1" lang="ja-JP" altLang="en-US" dirty="0"/>
              <a:t>学会の企画・開催はないうえ、他の団体においても公演のビデオ配信、抄録の公開、発表スライドファイルの公開といった水準の</a:t>
            </a:r>
            <a:r>
              <a:rPr kumimoji="1" lang="en-US" altLang="ja-JP" dirty="0"/>
              <a:t>Web</a:t>
            </a:r>
            <a:r>
              <a:rPr kumimoji="1" lang="ja-JP" altLang="en-US" dirty="0"/>
              <a:t>学会が開催されたに過ぎない。そのため我々は多くの助言者からのアドバイスをいただきながら、学会開催方法について検討を重ねてきた。いくつかの問題のうち、一般演題での発表に用いられるスライド原稿をいかにに安全に、かつ簡便に扱えるかについての調査に時間をかけた。その結果、最終的にパワーポイントのファイルを</a:t>
            </a:r>
            <a:r>
              <a:rPr kumimoji="1" lang="en-US" altLang="ja-JP" dirty="0"/>
              <a:t>MP4</a:t>
            </a:r>
            <a:r>
              <a:rPr kumimoji="1" lang="ja-JP" altLang="en-US" dirty="0"/>
              <a:t>ファイルに変換し、各演題ごとのページに収載することとした。</a:t>
            </a:r>
          </a:p>
        </p:txBody>
      </p:sp>
      <p:sp>
        <p:nvSpPr>
          <p:cNvPr id="4" name="スライド番号プレースホルダー 3"/>
          <p:cNvSpPr>
            <a:spLocks noGrp="1"/>
          </p:cNvSpPr>
          <p:nvPr>
            <p:ph type="sldNum" sz="quarter" idx="10"/>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3</a:t>
            </a:fld>
            <a:endParaRPr kumimoji="1" lang="ja-JP" altLang="en-US"/>
          </a:p>
        </p:txBody>
      </p:sp>
    </p:spTree>
    <p:extLst>
      <p:ext uri="{BB962C8B-B14F-4D97-AF65-F5344CB8AC3E}">
        <p14:creationId xmlns:p14="http://schemas.microsoft.com/office/powerpoint/2010/main" val="187545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kumimoji="1" lang="ja-JP" altLang="en-US" dirty="0"/>
              <a:t>一方で、一般においてパワーポイントの発表原稿を</a:t>
            </a:r>
            <a:r>
              <a:rPr kumimoji="1" lang="en-US" altLang="ja-JP" dirty="0"/>
              <a:t>MP4</a:t>
            </a:r>
            <a:r>
              <a:rPr kumimoji="1" lang="ja-JP" altLang="en-US" dirty="0"/>
              <a:t>動画ファイルに保存することはないため、その方法やそのサンプルを提供する必要があった。そのため今回われわれは</a:t>
            </a:r>
            <a:r>
              <a:rPr lang="ja-JP" altLang="en-US" sz="1300" dirty="0"/>
              <a:t>パワーポイントで動画を作るのは大変簡単なので、その方法を紹介し、学会での効果的なプレゼンテーションの支援をすることを目的に、本スライドで</a:t>
            </a:r>
            <a:r>
              <a:rPr lang="en-US" altLang="ja-JP" sz="1300" dirty="0"/>
              <a:t>MP4</a:t>
            </a:r>
            <a:r>
              <a:rPr lang="ja-JP" altLang="en-US" sz="1300" dirty="0"/>
              <a:t>動画の作成方法について解説することとした。</a:t>
            </a:r>
          </a:p>
          <a:p>
            <a:endParaRPr kumimoji="1" lang="ja-JP" altLang="en-US" dirty="0"/>
          </a:p>
        </p:txBody>
      </p:sp>
      <p:sp>
        <p:nvSpPr>
          <p:cNvPr id="4" name="スライド番号プレースホルダー 3"/>
          <p:cNvSpPr>
            <a:spLocks noGrp="1"/>
          </p:cNvSpPr>
          <p:nvPr>
            <p:ph type="sldNum" sz="quarter" idx="10"/>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4</a:t>
            </a:fld>
            <a:endParaRPr kumimoji="1" lang="ja-JP" altLang="en-US"/>
          </a:p>
        </p:txBody>
      </p:sp>
    </p:spTree>
    <p:extLst>
      <p:ext uri="{BB962C8B-B14F-4D97-AF65-F5344CB8AC3E}">
        <p14:creationId xmlns:p14="http://schemas.microsoft.com/office/powerpoint/2010/main" val="191842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方法です。今回はマイクロソフト　パワーポイント</a:t>
            </a:r>
            <a:r>
              <a:rPr lang="en-US" altLang="ja-JP" sz="1300" dirty="0"/>
              <a:t>2019</a:t>
            </a:r>
            <a:r>
              <a:rPr lang="ja-JP" altLang="en-US" sz="1300" dirty="0"/>
              <a:t>を用いました。</a:t>
            </a:r>
            <a:r>
              <a:rPr lang="en-US" altLang="ja-JP" sz="1300" dirty="0"/>
              <a:t>PowerPoint2010</a:t>
            </a:r>
            <a:r>
              <a:rPr lang="ja-JP" altLang="en-US" sz="1300" dirty="0"/>
              <a:t>以降のバージョンは「ビデオを作成」オプションを提供しています。もしお手元のパワーポイントのバージョンが古い場合は、スライド作成後に</a:t>
            </a:r>
            <a:r>
              <a:rPr lang="en-US" altLang="ja-JP" sz="1300" dirty="0"/>
              <a:t>MP4</a:t>
            </a:r>
            <a:r>
              <a:rPr lang="ja-JP" altLang="en-US" sz="1300" dirty="0"/>
              <a:t>が作成できる新しいバージョンのパワーポイントを用意してください。</a:t>
            </a:r>
            <a:endParaRPr lang="ja-JP" altLang="ja-JP" sz="1300" dirty="0"/>
          </a:p>
        </p:txBody>
      </p:sp>
      <p:sp>
        <p:nvSpPr>
          <p:cNvPr id="4" name="スライド番号プレースホルダー 3"/>
          <p:cNvSpPr>
            <a:spLocks noGrp="1"/>
          </p:cNvSpPr>
          <p:nvPr>
            <p:ph type="sldNum" sz="quarter" idx="10"/>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5</a:t>
            </a:fld>
            <a:endParaRPr kumimoji="1" lang="ja-JP" altLang="en-US"/>
          </a:p>
        </p:txBody>
      </p:sp>
    </p:spTree>
    <p:extLst>
      <p:ext uri="{BB962C8B-B14F-4D97-AF65-F5344CB8AC3E}">
        <p14:creationId xmlns:p14="http://schemas.microsoft.com/office/powerpoint/2010/main" val="236811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まず元となるスライドを作成します。研究報告では</a:t>
            </a:r>
            <a:r>
              <a:rPr kumimoji="1" lang="en-US" altLang="ja-JP" dirty="0"/>
              <a:t>IMRD</a:t>
            </a:r>
            <a:r>
              <a:rPr kumimoji="1" lang="ja-JP" altLang="en-US" dirty="0"/>
              <a:t>に沿って作成してください。報告や活動報告の場合はその限りではありません。今回は</a:t>
            </a:r>
            <a:r>
              <a:rPr kumimoji="1" lang="en-US" altLang="ja-JP" dirty="0"/>
              <a:t>Web</a:t>
            </a:r>
            <a:r>
              <a:rPr kumimoji="1" lang="ja-JP" altLang="en-US" dirty="0"/>
              <a:t>学会と言うこともあり、</a:t>
            </a:r>
            <a:r>
              <a:rPr kumimoji="1" lang="en-US" altLang="ja-JP" dirty="0"/>
              <a:t>7</a:t>
            </a:r>
            <a:r>
              <a:rPr kumimoji="1" lang="ja-JP" altLang="en-US" dirty="0"/>
              <a:t>分間の発表時間はあくまでも目安で、多少の増多は問題ありませんが冗長になりすぎないようにしましょう。動画作成となると、スライドの画面切り替え、アニメーションが切れ目なく動かなければいけないと思われますが、実際はあとで行うスライドショーの記録はマウス操作でタイミングを制御して記録していきますので、画面切り替え・アニメーションの厳格な時間設定は必要ないことが多いです。いろいろ試してみてください。</a:t>
            </a:r>
          </a:p>
        </p:txBody>
      </p:sp>
      <p:sp>
        <p:nvSpPr>
          <p:cNvPr id="4" name="スライド番号プレースホルダー 3"/>
          <p:cNvSpPr>
            <a:spLocks noGrp="1"/>
          </p:cNvSpPr>
          <p:nvPr>
            <p:ph type="sldNum" sz="quarter" idx="10"/>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6</a:t>
            </a:fld>
            <a:endParaRPr kumimoji="1" lang="ja-JP" altLang="en-US"/>
          </a:p>
        </p:txBody>
      </p:sp>
    </p:spTree>
    <p:extLst>
      <p:ext uri="{BB962C8B-B14F-4D97-AF65-F5344CB8AC3E}">
        <p14:creationId xmlns:p14="http://schemas.microsoft.com/office/powerpoint/2010/main" val="3642963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動画ファイルを作成する前に、どのようなタイミングでスライドを進めていくかの手続きを覚え込ませる必要があります。これは「スライドショーの記録」を使うと音声や発表者の動画なども簡単に記録することができます。メニューからスライドショーを選び、スライドショーの記録へ進んでください。</a:t>
            </a:r>
          </a:p>
        </p:txBody>
      </p:sp>
      <p:sp>
        <p:nvSpPr>
          <p:cNvPr id="4" name="スライド番号プレースホルダー 3"/>
          <p:cNvSpPr>
            <a:spLocks noGrp="1"/>
          </p:cNvSpPr>
          <p:nvPr>
            <p:ph type="sldNum" sz="quarter" idx="10"/>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7</a:t>
            </a:fld>
            <a:endParaRPr kumimoji="1" lang="ja-JP" altLang="en-US"/>
          </a:p>
        </p:txBody>
      </p:sp>
    </p:spTree>
    <p:extLst>
      <p:ext uri="{BB962C8B-B14F-4D97-AF65-F5344CB8AC3E}">
        <p14:creationId xmlns:p14="http://schemas.microsoft.com/office/powerpoint/2010/main" val="188523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これがスライドショーの記録の画面になります。左上の赤いボタンが記録ボタンです。</a:t>
            </a:r>
            <a:r>
              <a:rPr kumimoji="1" lang="en-US" altLang="ja-JP" dirty="0">
                <a:solidFill>
                  <a:srgbClr val="FF0000"/>
                </a:solidFill>
              </a:rPr>
              <a:t>[</a:t>
            </a:r>
            <a:r>
              <a:rPr kumimoji="1" lang="ja-JP" altLang="en-US" dirty="0">
                <a:solidFill>
                  <a:srgbClr val="FF0000"/>
                </a:solidFill>
              </a:rPr>
              <a:t>クリック</a:t>
            </a:r>
            <a:r>
              <a:rPr kumimoji="1" lang="en-US" altLang="ja-JP" dirty="0">
                <a:solidFill>
                  <a:srgbClr val="FF0000"/>
                </a:solidFill>
              </a:rPr>
              <a:t>]</a:t>
            </a:r>
          </a:p>
          <a:p>
            <a:r>
              <a:rPr kumimoji="1" lang="ja-JP" altLang="en-US" dirty="0"/>
              <a:t>記録ボタンを押すと</a:t>
            </a:r>
            <a:r>
              <a:rPr kumimoji="1" lang="en-US" altLang="ja-JP" dirty="0"/>
              <a:t>3</a:t>
            </a:r>
            <a:r>
              <a:rPr kumimoji="1" lang="ja-JP" altLang="en-US" dirty="0"/>
              <a:t>，</a:t>
            </a:r>
            <a:r>
              <a:rPr kumimoji="1" lang="en-US" altLang="ja-JP" dirty="0"/>
              <a:t>2</a:t>
            </a:r>
            <a:r>
              <a:rPr kumimoji="1" lang="ja-JP" altLang="en-US" dirty="0"/>
              <a:t>，</a:t>
            </a:r>
            <a:r>
              <a:rPr kumimoji="1" lang="en-US" altLang="ja-JP" dirty="0"/>
              <a:t>1</a:t>
            </a:r>
            <a:r>
              <a:rPr kumimoji="1" lang="ja-JP" altLang="en-US" dirty="0"/>
              <a:t>というキューが出ますので、そのあとマウス等でアニメーションを動かしたりスライドを送ったりして記録してください。画面切り替えが自動に設定されていない場合、</a:t>
            </a:r>
            <a:r>
              <a:rPr kumimoji="1" lang="en-US" altLang="ja-JP" dirty="0"/>
              <a:t>1</a:t>
            </a:r>
            <a:r>
              <a:rPr kumimoji="1" lang="ja-JP" altLang="en-US" dirty="0"/>
              <a:t>スライド</a:t>
            </a:r>
            <a:r>
              <a:rPr kumimoji="1" lang="en-US" altLang="ja-JP" dirty="0"/>
              <a:t>1</a:t>
            </a:r>
            <a:r>
              <a:rPr kumimoji="1" lang="ja-JP" altLang="en-US" dirty="0"/>
              <a:t>記録で止めることができ、あとですべてのスライドの動きを結合した動画を作成することができます。右下にはマイク</a:t>
            </a:r>
            <a:r>
              <a:rPr kumimoji="1" lang="en-US" altLang="ja-JP" dirty="0"/>
              <a:t>[</a:t>
            </a:r>
            <a:r>
              <a:rPr kumimoji="1" lang="ja-JP" altLang="en-US" dirty="0"/>
              <a:t>クリック</a:t>
            </a:r>
            <a:r>
              <a:rPr kumimoji="1" lang="en-US" altLang="ja-JP" dirty="0"/>
              <a:t>]</a:t>
            </a:r>
            <a:r>
              <a:rPr kumimoji="1" lang="ja-JP" altLang="en-US" dirty="0"/>
              <a:t>、カメラのオンオフのスイッチ</a:t>
            </a:r>
            <a:r>
              <a:rPr kumimoji="1" lang="en-US" altLang="ja-JP" dirty="0"/>
              <a:t>[</a:t>
            </a:r>
            <a:r>
              <a:rPr kumimoji="1" lang="ja-JP" altLang="en-US" dirty="0"/>
              <a:t>クリック</a:t>
            </a:r>
            <a:r>
              <a:rPr kumimoji="1" lang="en-US" altLang="ja-JP" dirty="0"/>
              <a:t>]</a:t>
            </a:r>
            <a:r>
              <a:rPr kumimoji="1" lang="ja-JP" altLang="en-US" dirty="0"/>
              <a:t>、カメラがオンになっていたときの子画面のオンオフのスイッチがあります</a:t>
            </a:r>
            <a:r>
              <a:rPr kumimoji="1" lang="en-US" altLang="ja-JP" dirty="0"/>
              <a:t>[</a:t>
            </a:r>
            <a:r>
              <a:rPr kumimoji="1" lang="ja-JP" altLang="en-US" dirty="0"/>
              <a:t>クリック</a:t>
            </a:r>
            <a:r>
              <a:rPr kumimoji="1" lang="en-US" altLang="ja-JP" dirty="0"/>
              <a:t>]</a:t>
            </a:r>
            <a:r>
              <a:rPr kumimoji="1" lang="ja-JP" altLang="en-US" dirty="0"/>
              <a:t>。</a:t>
            </a:r>
            <a:endParaRPr kumimoji="1" lang="en-US" altLang="ja-JP" dirty="0"/>
          </a:p>
          <a:p>
            <a:r>
              <a:rPr kumimoji="1" lang="ja-JP" altLang="en-US" dirty="0"/>
              <a:t>今回の</a:t>
            </a:r>
            <a:r>
              <a:rPr kumimoji="1" lang="en-US" altLang="ja-JP" dirty="0"/>
              <a:t>Web</a:t>
            </a:r>
            <a:r>
              <a:rPr kumimoji="1" lang="ja-JP" altLang="en-US" dirty="0"/>
              <a:t>学会での発表では、この機能を活用し、演者の声や発表する姿も含めた動画を作成することをおすすめします。左下には各スライドの時間と全スライドの合計時間が表示されますので参考にしてください。</a:t>
            </a:r>
            <a:endParaRPr kumimoji="1" lang="en-US" altLang="ja-JP" dirty="0"/>
          </a:p>
        </p:txBody>
      </p:sp>
      <p:sp>
        <p:nvSpPr>
          <p:cNvPr id="4" name="スライド番号プレースホルダー 3"/>
          <p:cNvSpPr>
            <a:spLocks noGrp="1"/>
          </p:cNvSpPr>
          <p:nvPr>
            <p:ph type="sldNum" sz="quarter" idx="5"/>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8</a:t>
            </a:fld>
            <a:endParaRPr kumimoji="1" lang="ja-JP" altLang="en-US"/>
          </a:p>
        </p:txBody>
      </p:sp>
    </p:spTree>
    <p:extLst>
      <p:ext uri="{BB962C8B-B14F-4D97-AF65-F5344CB8AC3E}">
        <p14:creationId xmlns:p14="http://schemas.microsoft.com/office/powerpoint/2010/main" val="318624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スライドショーの記録が終わりましたら</a:t>
            </a:r>
            <a:r>
              <a:rPr kumimoji="1" lang="en-US" altLang="ja-JP" dirty="0"/>
              <a:t>MP4</a:t>
            </a:r>
            <a:r>
              <a:rPr kumimoji="1" lang="ja-JP" altLang="en-US" dirty="0"/>
              <a:t>動画ファイルを作成しましょう。まずファイル</a:t>
            </a:r>
            <a:r>
              <a:rPr kumimoji="1" lang="en-US" altLang="ja-JP" dirty="0"/>
              <a:t>[</a:t>
            </a:r>
            <a:r>
              <a:rPr kumimoji="1" lang="ja-JP" altLang="en-US" dirty="0"/>
              <a:t>クリック</a:t>
            </a:r>
            <a:r>
              <a:rPr kumimoji="1" lang="en-US" altLang="ja-JP" dirty="0"/>
              <a:t>]</a:t>
            </a:r>
            <a:r>
              <a:rPr kumimoji="1" lang="ja-JP" altLang="en-US" dirty="0"/>
              <a:t>→エクスポート</a:t>
            </a:r>
            <a:r>
              <a:rPr kumimoji="1" lang="en-US" altLang="ja-JP" dirty="0"/>
              <a:t>[</a:t>
            </a:r>
            <a:r>
              <a:rPr kumimoji="1" lang="ja-JP" altLang="en-US" dirty="0"/>
              <a:t>クリック</a:t>
            </a:r>
            <a:r>
              <a:rPr kumimoji="1" lang="en-US" altLang="ja-JP" dirty="0"/>
              <a:t>]</a:t>
            </a:r>
            <a:r>
              <a:rPr kumimoji="1" lang="ja-JP" altLang="en-US" dirty="0"/>
              <a:t>と進み、ビデオの作成</a:t>
            </a:r>
            <a:r>
              <a:rPr kumimoji="1" lang="en-US" altLang="ja-JP" dirty="0"/>
              <a:t>[</a:t>
            </a:r>
            <a:r>
              <a:rPr kumimoji="1" lang="ja-JP" altLang="en-US" dirty="0"/>
              <a:t>クリック</a:t>
            </a:r>
            <a:r>
              <a:rPr kumimoji="1" lang="en-US" altLang="ja-JP" dirty="0"/>
              <a:t>]</a:t>
            </a:r>
            <a:r>
              <a:rPr kumimoji="1" lang="ja-JP" altLang="en-US" dirty="0"/>
              <a:t>を選んでください。</a:t>
            </a:r>
          </a:p>
        </p:txBody>
      </p:sp>
      <p:sp>
        <p:nvSpPr>
          <p:cNvPr id="4" name="スライド番号プレースホルダー 3"/>
          <p:cNvSpPr>
            <a:spLocks noGrp="1"/>
          </p:cNvSpPr>
          <p:nvPr>
            <p:ph type="sldNum" sz="quarter" idx="10"/>
          </p:nvPr>
        </p:nvSpPr>
        <p:spPr>
          <a:xfrm>
            <a:off x="4021294" y="9721107"/>
            <a:ext cx="3076363" cy="513507"/>
          </a:xfrm>
          <a:prstGeom prst="rect">
            <a:avLst/>
          </a:prstGeom>
        </p:spPr>
        <p:txBody>
          <a:bodyPr lIns="99048" tIns="49524" rIns="99048" bIns="49524"/>
          <a:lstStyle/>
          <a:p>
            <a:fld id="{5507C49D-6677-4FC8-8971-B31A952ACA39}" type="slidenum">
              <a:rPr kumimoji="1" lang="ja-JP" altLang="en-US" smtClean="0"/>
              <a:t>9</a:t>
            </a:fld>
            <a:endParaRPr kumimoji="1" lang="ja-JP" altLang="en-US"/>
          </a:p>
        </p:txBody>
      </p:sp>
    </p:spTree>
    <p:extLst>
      <p:ext uri="{BB962C8B-B14F-4D97-AF65-F5344CB8AC3E}">
        <p14:creationId xmlns:p14="http://schemas.microsoft.com/office/powerpoint/2010/main" val="3795294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FD81596-FDB3-41B2-AC86-63EA390C6E33}" type="datetimeFigureOut">
              <a:rPr kumimoji="1" lang="ja-JP" altLang="en-US" smtClean="0"/>
              <a:t>2020/6/10</a:t>
            </a:fld>
            <a:endParaRPr kumimoji="1" lang="ja-JP" altLang="en-US"/>
          </a:p>
        </p:txBody>
      </p:sp>
      <p:sp>
        <p:nvSpPr>
          <p:cNvPr id="5" name="Footer Placeholder 4"/>
          <p:cNvSpPr>
            <a:spLocks noGrp="1"/>
          </p:cNvSpPr>
          <p:nvPr>
            <p:ph type="ftr" sz="quarter" idx="11"/>
          </p:nvPr>
        </p:nvSpPr>
        <p:spPr>
          <a:xfrm>
            <a:off x="533401" y="5936189"/>
            <a:ext cx="4021666" cy="365125"/>
          </a:xfrm>
        </p:spPr>
        <p:txBody>
          <a:bodyPr/>
          <a:lstStyle/>
          <a:p>
            <a:endParaRPr kumimoji="1" lang="ja-JP" altLang="en-US"/>
          </a:p>
        </p:txBody>
      </p:sp>
      <p:sp>
        <p:nvSpPr>
          <p:cNvPr id="6" name="Slide Number Placeholder 5"/>
          <p:cNvSpPr>
            <a:spLocks noGrp="1"/>
          </p:cNvSpPr>
          <p:nvPr>
            <p:ph type="sldNum" sz="quarter" idx="12"/>
          </p:nvPr>
        </p:nvSpPr>
        <p:spPr>
          <a:xfrm>
            <a:off x="7010399" y="2750337"/>
            <a:ext cx="1370293" cy="1356442"/>
          </a:xfrm>
        </p:spPr>
        <p:txBody>
          <a:bodyPr/>
          <a:lstStyle/>
          <a:p>
            <a:fld id="{1F1F109A-2B6B-4A96-A68C-92411C761339}" type="slidenum">
              <a:rPr kumimoji="1" lang="ja-JP" altLang="en-US" smtClean="0"/>
              <a:t>‹#›</a:t>
            </a:fld>
            <a:endParaRPr kumimoji="1" lang="ja-JP" altLang="en-US"/>
          </a:p>
        </p:txBody>
      </p:sp>
    </p:spTree>
    <p:extLst>
      <p:ext uri="{BB962C8B-B14F-4D97-AF65-F5344CB8AC3E}">
        <p14:creationId xmlns:p14="http://schemas.microsoft.com/office/powerpoint/2010/main" val="237119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856438" y="4711310"/>
            <a:ext cx="1149836" cy="1090789"/>
          </a:xfrm>
        </p:spPr>
        <p:txBody>
          <a:bodyPr/>
          <a:lstStyle/>
          <a:p>
            <a:fld id="{1F1F109A-2B6B-4A96-A68C-92411C761339}" type="slidenum">
              <a:rPr kumimoji="1" lang="ja-JP" altLang="en-US" smtClean="0"/>
              <a:t>‹#›</a:t>
            </a:fld>
            <a:endParaRPr kumimoji="1" lang="ja-JP" altLang="en-US"/>
          </a:p>
        </p:txBody>
      </p:sp>
      <p:sp>
        <p:nvSpPr>
          <p:cNvPr id="13" name="Rectangle 9">
            <a:extLst>
              <a:ext uri="{FF2B5EF4-FFF2-40B4-BE49-F238E27FC236}">
                <a16:creationId xmlns:a16="http://schemas.microsoft.com/office/drawing/2014/main" id="{A9FC865F-45B2-4830-A97D-B70C621E18FA}"/>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601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856438" y="4711616"/>
            <a:ext cx="1149836" cy="1090789"/>
          </a:xfrm>
        </p:spPr>
        <p:txBody>
          <a:bodyPr/>
          <a:lstStyle/>
          <a:p>
            <a:fld id="{1F1F109A-2B6B-4A96-A68C-92411C761339}" type="slidenum">
              <a:rPr kumimoji="1" lang="ja-JP" altLang="en-US" smtClean="0"/>
              <a:t>‹#›</a:t>
            </a:fld>
            <a:endParaRPr kumimoji="1" lang="ja-JP" altLang="en-US"/>
          </a:p>
        </p:txBody>
      </p:sp>
      <p:sp>
        <p:nvSpPr>
          <p:cNvPr id="12" name="Rectangle 9">
            <a:extLst>
              <a:ext uri="{FF2B5EF4-FFF2-40B4-BE49-F238E27FC236}">
                <a16:creationId xmlns:a16="http://schemas.microsoft.com/office/drawing/2014/main" id="{92428053-C953-4099-8A8B-2235C4E99F12}"/>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6671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856438" y="4709926"/>
            <a:ext cx="1149836" cy="1090789"/>
          </a:xfrm>
        </p:spPr>
        <p:txBody>
          <a:bodyPr/>
          <a:lstStyle/>
          <a:p>
            <a:fld id="{1F1F109A-2B6B-4A96-A68C-92411C761339}" type="slidenum">
              <a:rPr kumimoji="1" lang="ja-JP" altLang="en-US" smtClean="0"/>
              <a:t>‹#›</a:t>
            </a:fld>
            <a:endParaRPr kumimoji="1" lang="ja-JP" alt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
        <p:nvSpPr>
          <p:cNvPr id="15" name="Rectangle 9">
            <a:extLst>
              <a:ext uri="{FF2B5EF4-FFF2-40B4-BE49-F238E27FC236}">
                <a16:creationId xmlns:a16="http://schemas.microsoft.com/office/drawing/2014/main" id="{610525ED-5963-473A-853D-F9B6C61D4D2C}"/>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4276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856438" y="4709926"/>
            <a:ext cx="1149836" cy="1090789"/>
          </a:xfrm>
        </p:spPr>
        <p:txBody>
          <a:bodyPr/>
          <a:lstStyle/>
          <a:p>
            <a:fld id="{1F1F109A-2B6B-4A96-A68C-92411C761339}" type="slidenum">
              <a:rPr kumimoji="1" lang="ja-JP" altLang="en-US" smtClean="0"/>
              <a:t>‹#›</a:t>
            </a:fld>
            <a:endParaRPr kumimoji="1" lang="ja-JP" altLang="en-US"/>
          </a:p>
        </p:txBody>
      </p:sp>
      <p:sp>
        <p:nvSpPr>
          <p:cNvPr id="12" name="Rectangle 9">
            <a:extLst>
              <a:ext uri="{FF2B5EF4-FFF2-40B4-BE49-F238E27FC236}">
                <a16:creationId xmlns:a16="http://schemas.microsoft.com/office/drawing/2014/main" id="{6E2D08F0-ACD3-48B2-987C-841B35F2D6FD}"/>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0977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17" name="Rectangle 9">
            <a:extLst>
              <a:ext uri="{FF2B5EF4-FFF2-40B4-BE49-F238E27FC236}">
                <a16:creationId xmlns:a16="http://schemas.microsoft.com/office/drawing/2014/main" id="{FC0B6765-9719-4B3B-A631-0A84E45FB8BD}"/>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428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28" name="Rectangle 9">
            <a:extLst>
              <a:ext uri="{FF2B5EF4-FFF2-40B4-BE49-F238E27FC236}">
                <a16:creationId xmlns:a16="http://schemas.microsoft.com/office/drawing/2014/main" id="{9D5E8456-AD3D-4B76-93AF-F8922B3B4DEE}"/>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1402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Tree>
    <p:extLst>
      <p:ext uri="{BB962C8B-B14F-4D97-AF65-F5344CB8AC3E}">
        <p14:creationId xmlns:p14="http://schemas.microsoft.com/office/powerpoint/2010/main" val="966469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grpSp>
        <p:nvGrpSpPr>
          <p:cNvPr id="14" name="Group 13"/>
          <p:cNvGrpSpPr/>
          <p:nvPr/>
        </p:nvGrpSpPr>
        <p:grpSpPr bwMode="ltGray">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7FD81596-FDB3-41B2-AC86-63EA390C6E33}" type="datetimeFigureOut">
              <a:rPr kumimoji="1" lang="ja-JP" altLang="en-US" smtClean="0"/>
              <a:t>2020/6/10</a:t>
            </a:fld>
            <a:endParaRPr kumimoji="1" lang="ja-JP" altLang="en-US"/>
          </a:p>
        </p:txBody>
      </p:sp>
      <p:sp>
        <p:nvSpPr>
          <p:cNvPr id="5" name="Footer Placeholder 4"/>
          <p:cNvSpPr>
            <a:spLocks noGrp="1"/>
          </p:cNvSpPr>
          <p:nvPr>
            <p:ph type="ftr" sz="quarter" idx="11"/>
          </p:nvPr>
        </p:nvSpPr>
        <p:spPr>
          <a:xfrm>
            <a:off x="510241" y="5936189"/>
            <a:ext cx="4518959" cy="365125"/>
          </a:xfrm>
        </p:spPr>
        <p:txBody>
          <a:bodyPr/>
          <a:lstStyle/>
          <a:p>
            <a:endParaRPr kumimoji="1" lang="ja-JP" alt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1F1F109A-2B6B-4A96-A68C-92411C761339}" type="slidenum">
              <a:rPr kumimoji="1" lang="ja-JP" altLang="en-US" smtClean="0"/>
              <a:t>‹#›</a:t>
            </a:fld>
            <a:endParaRPr kumimoji="1" lang="ja-JP" altLang="en-US"/>
          </a:p>
        </p:txBody>
      </p:sp>
      <p:sp>
        <p:nvSpPr>
          <p:cNvPr id="10" name="Rectangle 9">
            <a:extLst>
              <a:ext uri="{FF2B5EF4-FFF2-40B4-BE49-F238E27FC236}">
                <a16:creationId xmlns:a16="http://schemas.microsoft.com/office/drawing/2014/main" id="{FAE21299-1264-4FAB-BC62-B6D48DFB8114}"/>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665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12" name="Rectangle 9">
            <a:extLst>
              <a:ext uri="{FF2B5EF4-FFF2-40B4-BE49-F238E27FC236}">
                <a16:creationId xmlns:a16="http://schemas.microsoft.com/office/drawing/2014/main" id="{B61D3749-BC60-437F-959F-3F5F1DD7C181}"/>
              </a:ext>
            </a:extLst>
          </p:cNvPr>
          <p:cNvSpPr/>
          <p:nvPr userDrawn="1"/>
        </p:nvSpPr>
        <p:spPr>
          <a:xfrm>
            <a:off x="-16933" y="6411203"/>
            <a:ext cx="9160934" cy="4467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306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5365810" y="5936188"/>
            <a:ext cx="2057400" cy="365125"/>
          </a:xfrm>
        </p:spPr>
        <p:txBody>
          <a:bodyPr/>
          <a:lstStyle/>
          <a:p>
            <a:fld id="{7FD81596-FDB3-41B2-AC86-63EA390C6E33}" type="datetimeFigureOut">
              <a:rPr kumimoji="1" lang="ja-JP" altLang="en-US" smtClean="0"/>
              <a:t>2020/6/10</a:t>
            </a:fld>
            <a:endParaRPr kumimoji="1" lang="ja-JP" altLang="en-US"/>
          </a:p>
        </p:txBody>
      </p:sp>
      <p:sp>
        <p:nvSpPr>
          <p:cNvPr id="5" name="Footer Placeholder 4"/>
          <p:cNvSpPr>
            <a:spLocks noGrp="1"/>
          </p:cNvSpPr>
          <p:nvPr>
            <p:ph type="ftr" sz="quarter" idx="11"/>
          </p:nvPr>
        </p:nvSpPr>
        <p:spPr>
          <a:xfrm>
            <a:off x="533400" y="5936189"/>
            <a:ext cx="4834673" cy="365125"/>
          </a:xfrm>
        </p:spPr>
        <p:txBody>
          <a:bodyPr/>
          <a:lstStyle/>
          <a:p>
            <a:endParaRPr kumimoji="1" lang="ja-JP" altLang="en-US"/>
          </a:p>
        </p:txBody>
      </p:sp>
      <p:sp>
        <p:nvSpPr>
          <p:cNvPr id="6" name="Slide Number Placeholder 5"/>
          <p:cNvSpPr>
            <a:spLocks noGrp="1"/>
          </p:cNvSpPr>
          <p:nvPr>
            <p:ph type="sldNum" sz="quarter" idx="12"/>
          </p:nvPr>
        </p:nvSpPr>
        <p:spPr>
          <a:xfrm>
            <a:off x="7856438" y="2869896"/>
            <a:ext cx="1149836" cy="1090789"/>
          </a:xfrm>
        </p:spPr>
        <p:txBody>
          <a:bodyPr/>
          <a:lstStyle/>
          <a:p>
            <a:fld id="{1F1F109A-2B6B-4A96-A68C-92411C761339}" type="slidenum">
              <a:rPr kumimoji="1" lang="ja-JP" altLang="en-US" smtClean="0"/>
              <a:t>‹#›</a:t>
            </a:fld>
            <a:endParaRPr kumimoji="1" lang="ja-JP" altLang="en-US"/>
          </a:p>
        </p:txBody>
      </p:sp>
      <p:sp>
        <p:nvSpPr>
          <p:cNvPr id="12" name="Rectangle 9">
            <a:extLst>
              <a:ext uri="{FF2B5EF4-FFF2-40B4-BE49-F238E27FC236}">
                <a16:creationId xmlns:a16="http://schemas.microsoft.com/office/drawing/2014/main" id="{3EF7A65F-03AC-4A0B-9007-D2DB752E8053}"/>
              </a:ext>
            </a:extLst>
          </p:cNvPr>
          <p:cNvSpPr/>
          <p:nvPr userDrawn="1"/>
        </p:nvSpPr>
        <p:spPr>
          <a:xfrm>
            <a:off x="-16933" y="6411203"/>
            <a:ext cx="9144000" cy="44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図 12">
            <a:extLst>
              <a:ext uri="{FF2B5EF4-FFF2-40B4-BE49-F238E27FC236}">
                <a16:creationId xmlns:a16="http://schemas.microsoft.com/office/drawing/2014/main" id="{D17EB05D-6E49-455F-BCCB-2D19E066BE76}"/>
              </a:ext>
            </a:extLst>
          </p:cNvPr>
          <p:cNvPicPr>
            <a:picLocks noChangeAspect="1"/>
          </p:cNvPicPr>
          <p:nvPr userDrawn="1"/>
        </p:nvPicPr>
        <p:blipFill>
          <a:blip r:embed="rId4"/>
          <a:stretch>
            <a:fillRect/>
          </a:stretch>
        </p:blipFill>
        <p:spPr>
          <a:xfrm>
            <a:off x="52517" y="6457403"/>
            <a:ext cx="2233914" cy="331245"/>
          </a:xfrm>
          <a:prstGeom prst="rect">
            <a:avLst/>
          </a:prstGeom>
        </p:spPr>
      </p:pic>
    </p:spTree>
    <p:extLst>
      <p:ext uri="{BB962C8B-B14F-4D97-AF65-F5344CB8AC3E}">
        <p14:creationId xmlns:p14="http://schemas.microsoft.com/office/powerpoint/2010/main" val="2816314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13" name="Rectangle 9">
            <a:extLst>
              <a:ext uri="{FF2B5EF4-FFF2-40B4-BE49-F238E27FC236}">
                <a16:creationId xmlns:a16="http://schemas.microsoft.com/office/drawing/2014/main" id="{B0E794B0-0D16-4E81-A139-4CE57BD006A0}"/>
              </a:ext>
            </a:extLst>
          </p:cNvPr>
          <p:cNvSpPr/>
          <p:nvPr userDrawn="1"/>
        </p:nvSpPr>
        <p:spPr>
          <a:xfrm>
            <a:off x="1" y="6411203"/>
            <a:ext cx="9144000" cy="4467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70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31638" y="3030009"/>
            <a:ext cx="3367045" cy="290617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061129" y="3030009"/>
            <a:ext cx="3367044" cy="290617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15" name="Rectangle 9">
            <a:extLst>
              <a:ext uri="{FF2B5EF4-FFF2-40B4-BE49-F238E27FC236}">
                <a16:creationId xmlns:a16="http://schemas.microsoft.com/office/drawing/2014/main" id="{7C35E927-381F-455F-A6C0-D10216F2B761}"/>
              </a:ext>
            </a:extLst>
          </p:cNvPr>
          <p:cNvSpPr/>
          <p:nvPr userDrawn="1"/>
        </p:nvSpPr>
        <p:spPr>
          <a:xfrm>
            <a:off x="-17970" y="6405924"/>
            <a:ext cx="9161970" cy="4467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799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11" name="Rectangle 9">
            <a:extLst>
              <a:ext uri="{FF2B5EF4-FFF2-40B4-BE49-F238E27FC236}">
                <a16:creationId xmlns:a16="http://schemas.microsoft.com/office/drawing/2014/main" id="{6DFF1394-D488-4A0D-9B92-FA64C1C5AC05}"/>
              </a:ext>
            </a:extLst>
          </p:cNvPr>
          <p:cNvSpPr/>
          <p:nvPr userDrawn="1"/>
        </p:nvSpPr>
        <p:spPr>
          <a:xfrm>
            <a:off x="-16933" y="6377574"/>
            <a:ext cx="9178902" cy="555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1572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7" name="Rectangle 9">
            <a:extLst>
              <a:ext uri="{FF2B5EF4-FFF2-40B4-BE49-F238E27FC236}">
                <a16:creationId xmlns:a16="http://schemas.microsoft.com/office/drawing/2014/main" id="{68CC23D6-3359-4586-B353-107FEC738632}"/>
              </a:ext>
            </a:extLst>
          </p:cNvPr>
          <p:cNvSpPr/>
          <p:nvPr userDrawn="1"/>
        </p:nvSpPr>
        <p:spPr>
          <a:xfrm>
            <a:off x="-16933" y="6377574"/>
            <a:ext cx="9178902" cy="555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957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Tree>
    <p:extLst>
      <p:ext uri="{BB962C8B-B14F-4D97-AF65-F5344CB8AC3E}">
        <p14:creationId xmlns:p14="http://schemas.microsoft.com/office/powerpoint/2010/main" val="349643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D81596-FDB3-41B2-AC86-63EA390C6E33}" type="datetimeFigureOut">
              <a:rPr kumimoji="1" lang="ja-JP" altLang="en-US" smtClean="0"/>
              <a:t>2020/6/10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1F109A-2B6B-4A96-A68C-92411C761339}" type="slidenum">
              <a:rPr kumimoji="1" lang="ja-JP" altLang="en-US" smtClean="0"/>
              <a:t>‹#›</a:t>
            </a:fld>
            <a:endParaRPr kumimoji="1" lang="ja-JP" altLang="en-US"/>
          </a:p>
        </p:txBody>
      </p:sp>
      <p:sp>
        <p:nvSpPr>
          <p:cNvPr id="13" name="Rectangle 9">
            <a:extLst>
              <a:ext uri="{FF2B5EF4-FFF2-40B4-BE49-F238E27FC236}">
                <a16:creationId xmlns:a16="http://schemas.microsoft.com/office/drawing/2014/main" id="{DB06D9F8-2446-4161-867E-D720F229B2CC}"/>
              </a:ext>
            </a:extLst>
          </p:cNvPr>
          <p:cNvSpPr/>
          <p:nvPr userDrawn="1"/>
        </p:nvSpPr>
        <p:spPr>
          <a:xfrm>
            <a:off x="-16933" y="6377574"/>
            <a:ext cx="9178902" cy="555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017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FD81596-FDB3-41B2-AC86-63EA390C6E33}" type="datetimeFigureOut">
              <a:rPr kumimoji="1" lang="ja-JP" altLang="en-US" smtClean="0"/>
              <a:t>2020/6/10</a:t>
            </a:fld>
            <a:endParaRPr kumimoji="1" lang="ja-JP" alt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1F1F109A-2B6B-4A96-A68C-92411C761339}" type="slidenum">
              <a:rPr kumimoji="1" lang="ja-JP" altLang="en-US" smtClean="0"/>
              <a:t>‹#›</a:t>
            </a:fld>
            <a:endParaRPr kumimoji="1" lang="ja-JP" altLang="en-US"/>
          </a:p>
        </p:txBody>
      </p:sp>
    </p:spTree>
    <p:extLst>
      <p:ext uri="{BB962C8B-B14F-4D97-AF65-F5344CB8AC3E}">
        <p14:creationId xmlns:p14="http://schemas.microsoft.com/office/powerpoint/2010/main" val="2911782717"/>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txStyles>
    <p:titleStyle>
      <a:lvl1pPr algn="l" defTabSz="914400" rtl="0" eaLnBrk="1" latinLnBrk="0" hangingPunct="1">
        <a:lnSpc>
          <a:spcPct val="90000"/>
        </a:lnSpc>
        <a:spcBef>
          <a:spcPct val="0"/>
        </a:spcBef>
        <a:buNone/>
        <a:defRPr kumimoji="1"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8.m4a"/><Relationship Id="rId7" Type="http://schemas.openxmlformats.org/officeDocument/2006/relationships/image" Target="../media/image13.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8.xml"/><Relationship Id="rId10" Type="http://schemas.openxmlformats.org/officeDocument/2006/relationships/image" Target="../media/image6.png"/><Relationship Id="rId4" Type="http://schemas.openxmlformats.org/officeDocument/2006/relationships/slideLayout" Target="../slideLayouts/slideLayout6.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9.m4a"/><Relationship Id="rId7" Type="http://schemas.openxmlformats.org/officeDocument/2006/relationships/image" Target="../media/image11.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6.png"/><Relationship Id="rId5" Type="http://schemas.openxmlformats.org/officeDocument/2006/relationships/notesSlide" Target="../notesSlides/notesSlide9.xml"/><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9434" y="2712927"/>
            <a:ext cx="6929649" cy="1373070"/>
          </a:xfrm>
        </p:spPr>
        <p:txBody>
          <a:bodyPr>
            <a:normAutofit/>
          </a:bodyPr>
          <a:lstStyle/>
          <a:p>
            <a:pPr algn="l"/>
            <a:r>
              <a:rPr lang="ja-JP" altLang="en-US" sz="3300" dirty="0"/>
              <a:t>サンプル演題</a:t>
            </a:r>
          </a:p>
        </p:txBody>
      </p:sp>
      <p:sp>
        <p:nvSpPr>
          <p:cNvPr id="3" name="サブタイトル 2"/>
          <p:cNvSpPr>
            <a:spLocks noGrp="1"/>
          </p:cNvSpPr>
          <p:nvPr>
            <p:ph type="subTitle" idx="1"/>
          </p:nvPr>
        </p:nvSpPr>
        <p:spPr>
          <a:xfrm>
            <a:off x="510242" y="4417454"/>
            <a:ext cx="6208034" cy="1892352"/>
          </a:xfrm>
        </p:spPr>
        <p:txBody>
          <a:bodyPr>
            <a:normAutofit/>
          </a:bodyPr>
          <a:lstStyle/>
          <a:p>
            <a:r>
              <a:rPr lang="ja-JP" altLang="en-US" sz="1800" b="1" dirty="0">
                <a:effectLst/>
                <a:latin typeface="ＭＳ Ｐゴシック" panose="020B0600070205080204" pitchFamily="50" charset="-128"/>
                <a:ea typeface="ＭＳ Ｐゴシック" panose="020B0600070205080204" pitchFamily="50" charset="-128"/>
              </a:rPr>
              <a:t>○○□□</a:t>
            </a:r>
            <a:r>
              <a:rPr lang="en-US" altLang="ja-JP" sz="1800" b="1" baseline="30000" dirty="0">
                <a:effectLst/>
                <a:latin typeface="ＭＳ Ｐゴシック" panose="020B0600070205080204" pitchFamily="50" charset="-128"/>
                <a:ea typeface="ＭＳ Ｐゴシック" panose="020B0600070205080204" pitchFamily="50" charset="-128"/>
              </a:rPr>
              <a:t>1)</a:t>
            </a:r>
            <a:r>
              <a:rPr lang="ja-JP" altLang="en-US" sz="1800" b="1" dirty="0">
                <a:effectLst/>
                <a:latin typeface="ＭＳ Ｐゴシック" panose="020B0600070205080204" pitchFamily="50" charset="-128"/>
                <a:ea typeface="ＭＳ Ｐゴシック" panose="020B0600070205080204" pitchFamily="50" charset="-128"/>
              </a:rPr>
              <a:t>、☓☓○○</a:t>
            </a:r>
            <a:r>
              <a:rPr lang="en-US" altLang="ja-JP" sz="1800" b="1" baseline="30000" dirty="0">
                <a:effectLst/>
                <a:latin typeface="ＭＳ Ｐゴシック" panose="020B0600070205080204" pitchFamily="50" charset="-128"/>
                <a:ea typeface="ＭＳ Ｐゴシック" panose="020B0600070205080204" pitchFamily="50" charset="-128"/>
              </a:rPr>
              <a:t>1)</a:t>
            </a:r>
            <a:r>
              <a:rPr lang="ja-JP" altLang="en-US" sz="1800" b="1" dirty="0">
                <a:effectLst/>
                <a:latin typeface="ＭＳ Ｐゴシック" panose="020B0600070205080204" pitchFamily="50" charset="-128"/>
                <a:ea typeface="ＭＳ Ｐゴシック" panose="020B0600070205080204" pitchFamily="50" charset="-128"/>
              </a:rPr>
              <a:t>、△△☓☓</a:t>
            </a:r>
            <a:r>
              <a:rPr lang="en-US" altLang="ja-JP" sz="1800" b="1" baseline="30000" dirty="0">
                <a:effectLst/>
                <a:latin typeface="ＭＳ Ｐゴシック" panose="020B0600070205080204" pitchFamily="50" charset="-128"/>
                <a:ea typeface="ＭＳ Ｐゴシック" panose="020B0600070205080204" pitchFamily="50" charset="-128"/>
              </a:rPr>
              <a:t>2)</a:t>
            </a:r>
            <a:endParaRPr lang="en-US" altLang="zh-TW" sz="1800" b="1" baseline="30000" dirty="0"/>
          </a:p>
        </p:txBody>
      </p:sp>
      <p:sp>
        <p:nvSpPr>
          <p:cNvPr id="4" name="正方形/長方形 3"/>
          <p:cNvSpPr/>
          <p:nvPr/>
        </p:nvSpPr>
        <p:spPr>
          <a:xfrm>
            <a:off x="883227" y="5663628"/>
            <a:ext cx="7824355" cy="646331"/>
          </a:xfrm>
          <a:prstGeom prst="rect">
            <a:avLst/>
          </a:prstGeom>
        </p:spPr>
        <p:txBody>
          <a:bodyPr wrap="square">
            <a:spAutoFit/>
          </a:bodyPr>
          <a:lstStyle/>
          <a:p>
            <a:r>
              <a:rPr lang="ja-JP" altLang="ja-JP" dirty="0"/>
              <a:t>１）</a:t>
            </a:r>
            <a:r>
              <a:rPr lang="ja-JP" altLang="en-US" dirty="0"/>
              <a:t>○○センター病院　リハビリテーション科</a:t>
            </a:r>
            <a:endParaRPr lang="en-US" altLang="ja-JP" dirty="0"/>
          </a:p>
          <a:p>
            <a:r>
              <a:rPr lang="ja-JP" altLang="ja-JP" dirty="0"/>
              <a:t>２</a:t>
            </a:r>
            <a:r>
              <a:rPr lang="ja-JP" altLang="en-US" dirty="0"/>
              <a:t>）△△大学保健医療学部理学療法学科</a:t>
            </a:r>
            <a:endParaRPr lang="ja-JP" altLang="ja-JP" dirty="0"/>
          </a:p>
        </p:txBody>
      </p:sp>
      <p:pic>
        <p:nvPicPr>
          <p:cNvPr id="6" name="図 5">
            <a:extLst>
              <a:ext uri="{FF2B5EF4-FFF2-40B4-BE49-F238E27FC236}">
                <a16:creationId xmlns:a16="http://schemas.microsoft.com/office/drawing/2014/main" id="{688137AC-8985-4185-914C-8DA6D5D316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47" r="11552"/>
          <a:stretch/>
        </p:blipFill>
        <p:spPr>
          <a:xfrm>
            <a:off x="6908799" y="4886054"/>
            <a:ext cx="1503681" cy="1838656"/>
          </a:xfrm>
          <a:prstGeom prst="rect">
            <a:avLst/>
          </a:prstGeom>
        </p:spPr>
      </p:pic>
      <p:pic>
        <p:nvPicPr>
          <p:cNvPr id="8" name="オーディオ 7">
            <a:hlinkClick r:id="" action="ppaction://media"/>
            <a:extLst>
              <a:ext uri="{FF2B5EF4-FFF2-40B4-BE49-F238E27FC236}">
                <a16:creationId xmlns:a16="http://schemas.microsoft.com/office/drawing/2014/main" id="{A2D44677-8CEF-47EB-AA79-CBEBF4F87D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3927593"/>
      </p:ext>
    </p:extLst>
  </p:cSld>
  <p:clrMapOvr>
    <a:masterClrMapping/>
  </p:clrMapOvr>
  <mc:AlternateContent xmlns:mc="http://schemas.openxmlformats.org/markup-compatibility/2006" xmlns:p14="http://schemas.microsoft.com/office/powerpoint/2010/main">
    <mc:Choice Requires="p14">
      <p:transition spd="slow" p14:dur="2000" advTm="20846"/>
    </mc:Choice>
    <mc:Fallback xmlns="">
      <p:transition spd="slow" advTm="2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097431-B2EC-4540-9CD1-A3FDB06E0693}"/>
              </a:ext>
            </a:extLst>
          </p:cNvPr>
          <p:cNvSpPr>
            <a:spLocks noGrp="1"/>
          </p:cNvSpPr>
          <p:nvPr>
            <p:ph type="title"/>
          </p:nvPr>
        </p:nvSpPr>
        <p:spPr/>
        <p:txBody>
          <a:bodyPr/>
          <a:lstStyle/>
          <a:p>
            <a:r>
              <a:rPr kumimoji="1" lang="ja-JP" altLang="en-US" dirty="0"/>
              <a:t>ビデオの作成</a:t>
            </a:r>
          </a:p>
        </p:txBody>
      </p:sp>
      <p:pic>
        <p:nvPicPr>
          <p:cNvPr id="4" name="図 3">
            <a:extLst>
              <a:ext uri="{FF2B5EF4-FFF2-40B4-BE49-F238E27FC236}">
                <a16:creationId xmlns:a16="http://schemas.microsoft.com/office/drawing/2014/main" id="{664AF45A-888C-44DD-A895-56538D25F235}"/>
              </a:ext>
            </a:extLst>
          </p:cNvPr>
          <p:cNvPicPr>
            <a:picLocks noChangeAspect="1"/>
          </p:cNvPicPr>
          <p:nvPr/>
        </p:nvPicPr>
        <p:blipFill rotWithShape="1">
          <a:blip r:embed="rId5"/>
          <a:srcRect l="24861" t="7168" r="28668" b="44655"/>
          <a:stretch/>
        </p:blipFill>
        <p:spPr>
          <a:xfrm>
            <a:off x="531639" y="2396298"/>
            <a:ext cx="4802254" cy="2800351"/>
          </a:xfrm>
          <a:prstGeom prst="rect">
            <a:avLst/>
          </a:prstGeom>
        </p:spPr>
      </p:pic>
      <p:pic>
        <p:nvPicPr>
          <p:cNvPr id="5" name="図 4">
            <a:extLst>
              <a:ext uri="{FF2B5EF4-FFF2-40B4-BE49-F238E27FC236}">
                <a16:creationId xmlns:a16="http://schemas.microsoft.com/office/drawing/2014/main" id="{E0926C96-0131-421D-97D4-42B7D8F65141}"/>
              </a:ext>
            </a:extLst>
          </p:cNvPr>
          <p:cNvPicPr>
            <a:picLocks noChangeAspect="1"/>
          </p:cNvPicPr>
          <p:nvPr/>
        </p:nvPicPr>
        <p:blipFill rotWithShape="1">
          <a:blip r:embed="rId6"/>
          <a:srcRect l="25937" t="34445" r="69270" b="56295"/>
          <a:stretch/>
        </p:blipFill>
        <p:spPr>
          <a:xfrm>
            <a:off x="6077585" y="2247328"/>
            <a:ext cx="903548" cy="982119"/>
          </a:xfrm>
          <a:prstGeom prst="rect">
            <a:avLst/>
          </a:prstGeom>
        </p:spPr>
      </p:pic>
      <p:sp>
        <p:nvSpPr>
          <p:cNvPr id="3" name="矢印: 右 2">
            <a:extLst>
              <a:ext uri="{FF2B5EF4-FFF2-40B4-BE49-F238E27FC236}">
                <a16:creationId xmlns:a16="http://schemas.microsoft.com/office/drawing/2014/main" id="{73EB9ED2-7675-4C0B-BFE0-B1F9FDC6E051}"/>
              </a:ext>
            </a:extLst>
          </p:cNvPr>
          <p:cNvSpPr/>
          <p:nvPr/>
        </p:nvSpPr>
        <p:spPr>
          <a:xfrm rot="10800000">
            <a:off x="4807371" y="3982860"/>
            <a:ext cx="661613" cy="4603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7" name="爆発: 14 pt 6">
            <a:extLst>
              <a:ext uri="{FF2B5EF4-FFF2-40B4-BE49-F238E27FC236}">
                <a16:creationId xmlns:a16="http://schemas.microsoft.com/office/drawing/2014/main" id="{D825ED0B-3ECF-418E-9139-17508D77C9EF}"/>
              </a:ext>
            </a:extLst>
          </p:cNvPr>
          <p:cNvSpPr/>
          <p:nvPr/>
        </p:nvSpPr>
        <p:spPr>
          <a:xfrm>
            <a:off x="5315585" y="3293568"/>
            <a:ext cx="3007360" cy="1838960"/>
          </a:xfrm>
          <a:prstGeom prst="irregularSeal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dirty="0"/>
              <a:t>かならず</a:t>
            </a:r>
            <a:r>
              <a:rPr kumimoji="1" lang="en-US" altLang="ja-JP" dirty="0"/>
              <a:t>HD</a:t>
            </a:r>
            <a:r>
              <a:rPr kumimoji="1" lang="ja-JP" altLang="en-US" dirty="0"/>
              <a:t>（</a:t>
            </a:r>
            <a:r>
              <a:rPr kumimoji="1" lang="en-US" altLang="ja-JP" dirty="0"/>
              <a:t>720</a:t>
            </a:r>
            <a:r>
              <a:rPr kumimoji="1" lang="ja-JP" altLang="en-US" dirty="0"/>
              <a:t>ｐ）画質を選んでください。</a:t>
            </a:r>
          </a:p>
        </p:txBody>
      </p:sp>
      <p:pic>
        <p:nvPicPr>
          <p:cNvPr id="6" name="オーディオ 5">
            <a:hlinkClick r:id="" action="ppaction://media"/>
            <a:extLst>
              <a:ext uri="{FF2B5EF4-FFF2-40B4-BE49-F238E27FC236}">
                <a16:creationId xmlns:a16="http://schemas.microsoft.com/office/drawing/2014/main" id="{E812F5DE-8C2B-47E3-9A1B-4ECF8D53F3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2530967"/>
      </p:ext>
    </p:extLst>
  </p:cSld>
  <p:clrMapOvr>
    <a:masterClrMapping/>
  </p:clrMapOvr>
  <mc:AlternateContent xmlns:mc="http://schemas.openxmlformats.org/markup-compatibility/2006">
    <mc:Choice xmlns:p14="http://schemas.microsoft.com/office/powerpoint/2010/main" Requires="p14">
      <p:transition spd="slow" p14:dur="2000" advTm="15376"/>
    </mc:Choice>
    <mc:Fallback>
      <p:transition spd="slow" advTm="1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48A54F-BA0D-462C-A858-B3F490B95B87}"/>
              </a:ext>
            </a:extLst>
          </p:cNvPr>
          <p:cNvSpPr>
            <a:spLocks noGrp="1"/>
          </p:cNvSpPr>
          <p:nvPr>
            <p:ph type="title"/>
          </p:nvPr>
        </p:nvSpPr>
        <p:spPr/>
        <p:txBody>
          <a:bodyPr/>
          <a:lstStyle/>
          <a:p>
            <a:r>
              <a:rPr kumimoji="1" lang="ja-JP" altLang="en-US" dirty="0"/>
              <a:t>完成</a:t>
            </a:r>
          </a:p>
        </p:txBody>
      </p:sp>
      <p:pic>
        <p:nvPicPr>
          <p:cNvPr id="4" name="図 3">
            <a:extLst>
              <a:ext uri="{FF2B5EF4-FFF2-40B4-BE49-F238E27FC236}">
                <a16:creationId xmlns:a16="http://schemas.microsoft.com/office/drawing/2014/main" id="{0A44C1AE-AD1B-426A-A2A4-ED6F30D0B843}"/>
              </a:ext>
            </a:extLst>
          </p:cNvPr>
          <p:cNvPicPr>
            <a:picLocks noChangeAspect="1"/>
          </p:cNvPicPr>
          <p:nvPr/>
        </p:nvPicPr>
        <p:blipFill rotWithShape="1">
          <a:blip r:embed="rId5"/>
          <a:srcRect l="89252" t="34198" r="5400" b="58024"/>
          <a:stretch/>
        </p:blipFill>
        <p:spPr>
          <a:xfrm>
            <a:off x="3200399" y="3037583"/>
            <a:ext cx="2394907" cy="1959469"/>
          </a:xfrm>
          <a:prstGeom prst="rect">
            <a:avLst/>
          </a:prstGeom>
        </p:spPr>
      </p:pic>
      <p:pic>
        <p:nvPicPr>
          <p:cNvPr id="7" name="オーディオ 6">
            <a:hlinkClick r:id="" action="ppaction://media"/>
            <a:extLst>
              <a:ext uri="{FF2B5EF4-FFF2-40B4-BE49-F238E27FC236}">
                <a16:creationId xmlns:a16="http://schemas.microsoft.com/office/drawing/2014/main" id="{F7810011-6AB6-463B-82ED-8903B49025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9520203"/>
      </p:ext>
    </p:extLst>
  </p:cSld>
  <p:clrMapOvr>
    <a:masterClrMapping/>
  </p:clrMapOvr>
  <mc:AlternateContent xmlns:mc="http://schemas.openxmlformats.org/markup-compatibility/2006">
    <mc:Choice xmlns:p14="http://schemas.microsoft.com/office/powerpoint/2010/main" Requires="p14">
      <p:transition spd="slow" p14:dur="2000" advTm="17402"/>
    </mc:Choice>
    <mc:Fallback>
      <p:transition spd="slow" advTm="1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C1250A-4782-4B86-A60C-EB125D9264E7}"/>
              </a:ext>
            </a:extLst>
          </p:cNvPr>
          <p:cNvSpPr>
            <a:spLocks noGrp="1"/>
          </p:cNvSpPr>
          <p:nvPr>
            <p:ph type="title"/>
          </p:nvPr>
        </p:nvSpPr>
        <p:spPr/>
        <p:txBody>
          <a:bodyPr/>
          <a:lstStyle/>
          <a:p>
            <a:r>
              <a:rPr kumimoji="1" lang="ja-JP" altLang="en-US" dirty="0"/>
              <a:t>ご清聴ありがとうございました。</a:t>
            </a:r>
          </a:p>
        </p:txBody>
      </p:sp>
      <p:sp>
        <p:nvSpPr>
          <p:cNvPr id="3" name="テキスト プレースホルダー 2">
            <a:extLst>
              <a:ext uri="{FF2B5EF4-FFF2-40B4-BE49-F238E27FC236}">
                <a16:creationId xmlns:a16="http://schemas.microsoft.com/office/drawing/2014/main" id="{F95F3C73-91A1-4366-B1B0-181CCAD274BD}"/>
              </a:ext>
            </a:extLst>
          </p:cNvPr>
          <p:cNvSpPr>
            <a:spLocks noGrp="1"/>
          </p:cNvSpPr>
          <p:nvPr>
            <p:ph type="body" sz="half" idx="2"/>
          </p:nvPr>
        </p:nvSpPr>
        <p:spPr/>
        <p:txBody>
          <a:bodyPr/>
          <a:lstStyle/>
          <a:p>
            <a:r>
              <a:rPr kumimoji="1" lang="ja-JP" altLang="en-US" dirty="0"/>
              <a:t>制作　学会準備委員会</a:t>
            </a:r>
          </a:p>
        </p:txBody>
      </p:sp>
    </p:spTree>
    <p:extLst>
      <p:ext uri="{BB962C8B-B14F-4D97-AF65-F5344CB8AC3E}">
        <p14:creationId xmlns:p14="http://schemas.microsoft.com/office/powerpoint/2010/main" val="268943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はじめに</a:t>
            </a:r>
          </a:p>
        </p:txBody>
      </p:sp>
      <p:sp>
        <p:nvSpPr>
          <p:cNvPr id="6" name="正方形/長方形 5"/>
          <p:cNvSpPr/>
          <p:nvPr/>
        </p:nvSpPr>
        <p:spPr>
          <a:xfrm>
            <a:off x="377093" y="3691096"/>
            <a:ext cx="7751117" cy="707886"/>
          </a:xfrm>
          <a:prstGeom prst="rect">
            <a:avLst/>
          </a:prstGeom>
        </p:spPr>
        <p:txBody>
          <a:bodyPr wrap="square">
            <a:spAutoFit/>
          </a:bodyPr>
          <a:lstStyle/>
          <a:p>
            <a:pPr marL="0" lvl="1"/>
            <a:r>
              <a:rPr lang="en-US" altLang="ja-JP" sz="2000" dirty="0"/>
              <a:t>9</a:t>
            </a:r>
            <a:r>
              <a:rPr lang="ja-JP" altLang="en-US" sz="2000" dirty="0"/>
              <a:t>月</a:t>
            </a:r>
            <a:r>
              <a:rPr lang="en-US" altLang="ja-JP" sz="2000" dirty="0"/>
              <a:t>26</a:t>
            </a:r>
            <a:r>
              <a:rPr lang="ja-JP" altLang="en-US" sz="2000" dirty="0"/>
              <a:t>日・</a:t>
            </a:r>
            <a:r>
              <a:rPr lang="en-US" altLang="ja-JP" sz="2000" dirty="0"/>
              <a:t>27</a:t>
            </a:r>
            <a:r>
              <a:rPr lang="ja-JP" altLang="en-US" sz="2000" dirty="0"/>
              <a:t>日に開催予定であった本大会は、新型コロナウイルス感染拡大のため、会場型プログラムの開催を断念することに。</a:t>
            </a:r>
            <a:endParaRPr lang="en-US" altLang="ja-JP" sz="2000" dirty="0"/>
          </a:p>
        </p:txBody>
      </p:sp>
      <p:sp>
        <p:nvSpPr>
          <p:cNvPr id="7" name="正方形/長方形 6"/>
          <p:cNvSpPr/>
          <p:nvPr/>
        </p:nvSpPr>
        <p:spPr>
          <a:xfrm>
            <a:off x="1951464" y="2100911"/>
            <a:ext cx="4423006" cy="1323439"/>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2000" dirty="0"/>
              <a:t>第</a:t>
            </a:r>
            <a:r>
              <a:rPr lang="en-US" altLang="ja-JP" sz="2000" dirty="0"/>
              <a:t>7</a:t>
            </a:r>
            <a:r>
              <a:rPr lang="ja-JP" altLang="en-US" sz="2000" dirty="0"/>
              <a:t>回日本予防理学療法学会学術大会</a:t>
            </a:r>
          </a:p>
          <a:p>
            <a:r>
              <a:rPr lang="ja-JP" altLang="en-US" sz="2000" dirty="0"/>
              <a:t>第</a:t>
            </a:r>
            <a:r>
              <a:rPr lang="en-US" altLang="ja-JP" sz="2000" dirty="0"/>
              <a:t>3</a:t>
            </a:r>
            <a:r>
              <a:rPr lang="ja-JP" altLang="en-US" sz="2000" dirty="0"/>
              <a:t>回栄養・嚥下理学療法部門研究会</a:t>
            </a:r>
          </a:p>
          <a:p>
            <a:r>
              <a:rPr lang="ja-JP" altLang="en-US" sz="2000" dirty="0"/>
              <a:t>第</a:t>
            </a:r>
            <a:r>
              <a:rPr lang="en-US" altLang="ja-JP" sz="2000" dirty="0"/>
              <a:t>3</a:t>
            </a:r>
            <a:r>
              <a:rPr lang="ja-JP" altLang="en-US" sz="2000" dirty="0"/>
              <a:t>回産業理学療法部門研究会</a:t>
            </a:r>
          </a:p>
          <a:p>
            <a:r>
              <a:rPr lang="ja-JP" altLang="en-US" sz="2000" dirty="0"/>
              <a:t>（第</a:t>
            </a:r>
            <a:r>
              <a:rPr lang="en-US" altLang="ja-JP" sz="2000" dirty="0"/>
              <a:t>55</a:t>
            </a:r>
            <a:r>
              <a:rPr lang="ja-JP" altLang="en-US" sz="2000" dirty="0"/>
              <a:t>回日本理学療法学術大会）</a:t>
            </a:r>
          </a:p>
        </p:txBody>
      </p:sp>
      <p:sp>
        <p:nvSpPr>
          <p:cNvPr id="10" name="右矢印 6">
            <a:extLst>
              <a:ext uri="{FF2B5EF4-FFF2-40B4-BE49-F238E27FC236}">
                <a16:creationId xmlns:a16="http://schemas.microsoft.com/office/drawing/2014/main" id="{7C47FC9E-052B-4D39-99C6-710684F82898}"/>
              </a:ext>
            </a:extLst>
          </p:cNvPr>
          <p:cNvSpPr/>
          <p:nvPr/>
        </p:nvSpPr>
        <p:spPr>
          <a:xfrm rot="5400000">
            <a:off x="3979137" y="4384597"/>
            <a:ext cx="547504" cy="57627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1600"/>
          </a:p>
        </p:txBody>
      </p:sp>
      <p:sp>
        <p:nvSpPr>
          <p:cNvPr id="3" name="正方形/長方形 2">
            <a:extLst>
              <a:ext uri="{FF2B5EF4-FFF2-40B4-BE49-F238E27FC236}">
                <a16:creationId xmlns:a16="http://schemas.microsoft.com/office/drawing/2014/main" id="{FE42FCA3-DB47-4E00-B3FD-6AB99C61825A}"/>
              </a:ext>
            </a:extLst>
          </p:cNvPr>
          <p:cNvSpPr/>
          <p:nvPr/>
        </p:nvSpPr>
        <p:spPr>
          <a:xfrm>
            <a:off x="993435" y="5599310"/>
            <a:ext cx="7751117" cy="369332"/>
          </a:xfrm>
          <a:prstGeom prst="rect">
            <a:avLst/>
          </a:prstGeom>
        </p:spPr>
        <p:txBody>
          <a:bodyPr wrap="square">
            <a:spAutoFit/>
          </a:bodyPr>
          <a:lstStyle/>
          <a:p>
            <a:r>
              <a:rPr lang="zh-TW" altLang="en-US" dirty="0">
                <a:latin typeface="HG丸ｺﾞｼｯｸM-PRO" panose="020F0400000000000000" pitchFamily="50" charset="-128"/>
                <a:ea typeface="HG丸ｺﾞｼｯｸM-PRO" panose="020F0400000000000000" pitchFamily="50" charset="-128"/>
              </a:rPr>
              <a:t>令和</a:t>
            </a:r>
            <a:r>
              <a:rPr lang="en-US" altLang="zh-TW" dirty="0">
                <a:latin typeface="HG丸ｺﾞｼｯｸM-PRO" panose="020F0400000000000000" pitchFamily="50" charset="-128"/>
                <a:ea typeface="HG丸ｺﾞｼｯｸM-PRO" panose="020F0400000000000000" pitchFamily="50" charset="-128"/>
              </a:rPr>
              <a:t>2</a:t>
            </a:r>
            <a:r>
              <a:rPr lang="zh-TW" altLang="en-US" dirty="0">
                <a:latin typeface="HG丸ｺﾞｼｯｸM-PRO" panose="020F0400000000000000" pitchFamily="50" charset="-128"/>
                <a:ea typeface="HG丸ｺﾞｼｯｸM-PRO" panose="020F0400000000000000" pitchFamily="50" charset="-128"/>
              </a:rPr>
              <a:t>年</a:t>
            </a:r>
            <a:r>
              <a:rPr lang="en-US" altLang="zh-TW" dirty="0">
                <a:latin typeface="HG丸ｺﾞｼｯｸM-PRO" panose="020F0400000000000000" pitchFamily="50" charset="-128"/>
                <a:ea typeface="HG丸ｺﾞｼｯｸM-PRO" panose="020F0400000000000000" pitchFamily="50" charset="-128"/>
              </a:rPr>
              <a:t>9</a:t>
            </a:r>
            <a:r>
              <a:rPr lang="zh-TW" altLang="en-US" dirty="0">
                <a:latin typeface="HG丸ｺﾞｼｯｸM-PRO" panose="020F0400000000000000" pitchFamily="50" charset="-128"/>
                <a:ea typeface="HG丸ｺﾞｼｯｸM-PRO" panose="020F0400000000000000" pitchFamily="50" charset="-128"/>
              </a:rPr>
              <a:t>月</a:t>
            </a:r>
            <a:r>
              <a:rPr lang="en-US" altLang="zh-TW" dirty="0">
                <a:latin typeface="HG丸ｺﾞｼｯｸM-PRO" panose="020F0400000000000000" pitchFamily="50" charset="-128"/>
                <a:ea typeface="HG丸ｺﾞｼｯｸM-PRO" panose="020F0400000000000000" pitchFamily="50" charset="-128"/>
              </a:rPr>
              <a:t>27</a:t>
            </a:r>
            <a:r>
              <a:rPr lang="zh-TW" altLang="en-US" dirty="0">
                <a:latin typeface="HG丸ｺﾞｼｯｸM-PRO" panose="020F0400000000000000" pitchFamily="50" charset="-128"/>
                <a:ea typeface="HG丸ｺﾞｼｯｸM-PRO" panose="020F0400000000000000" pitchFamily="50" charset="-128"/>
              </a:rPr>
              <a:t>日</a:t>
            </a:r>
            <a:r>
              <a:rPr lang="en-US" altLang="zh-TW" dirty="0">
                <a:latin typeface="HG丸ｺﾞｼｯｸM-PRO" panose="020F0400000000000000" pitchFamily="50" charset="-128"/>
                <a:ea typeface="HG丸ｺﾞｼｯｸM-PRO" panose="020F0400000000000000" pitchFamily="50" charset="-128"/>
              </a:rPr>
              <a:t>(</a:t>
            </a:r>
            <a:r>
              <a:rPr lang="zh-TW" altLang="en-US" dirty="0">
                <a:latin typeface="HG丸ｺﾞｼｯｸM-PRO" panose="020F0400000000000000" pitchFamily="50" charset="-128"/>
                <a:ea typeface="HG丸ｺﾞｼｯｸM-PRO" panose="020F0400000000000000" pitchFamily="50" charset="-128"/>
              </a:rPr>
              <a:t>日</a:t>
            </a:r>
            <a:r>
              <a:rPr lang="en-US" altLang="zh-TW" dirty="0">
                <a:latin typeface="HG丸ｺﾞｼｯｸM-PRO" panose="020F0400000000000000" pitchFamily="50" charset="-128"/>
                <a:ea typeface="HG丸ｺﾞｼｯｸM-PRO" panose="020F0400000000000000" pitchFamily="50" charset="-128"/>
              </a:rPr>
              <a:t>)</a:t>
            </a:r>
            <a:r>
              <a:rPr lang="zh-TW" altLang="en-US" dirty="0">
                <a:latin typeface="HG丸ｺﾞｼｯｸM-PRO" panose="020F0400000000000000" pitchFamily="50" charset="-128"/>
                <a:ea typeface="HG丸ｺﾞｼｯｸM-PRO" panose="020F0400000000000000" pitchFamily="50" charset="-128"/>
              </a:rPr>
              <a:t>（事前閲覧期間；令和</a:t>
            </a:r>
            <a:r>
              <a:rPr lang="en-US" altLang="zh-TW" dirty="0">
                <a:latin typeface="HG丸ｺﾞｼｯｸM-PRO" panose="020F0400000000000000" pitchFamily="50" charset="-128"/>
                <a:ea typeface="HG丸ｺﾞｼｯｸM-PRO" panose="020F0400000000000000" pitchFamily="50" charset="-128"/>
              </a:rPr>
              <a:t>2</a:t>
            </a:r>
            <a:r>
              <a:rPr lang="zh-TW" altLang="en-US" dirty="0">
                <a:latin typeface="HG丸ｺﾞｼｯｸM-PRO" panose="020F0400000000000000" pitchFamily="50" charset="-128"/>
                <a:ea typeface="HG丸ｺﾞｼｯｸM-PRO" panose="020F0400000000000000" pitchFamily="50" charset="-128"/>
              </a:rPr>
              <a:t>年</a:t>
            </a:r>
            <a:r>
              <a:rPr lang="en-US" altLang="zh-TW" dirty="0">
                <a:latin typeface="HG丸ｺﾞｼｯｸM-PRO" panose="020F0400000000000000" pitchFamily="50" charset="-128"/>
                <a:ea typeface="HG丸ｺﾞｼｯｸM-PRO" panose="020F0400000000000000" pitchFamily="50" charset="-128"/>
              </a:rPr>
              <a:t>9</a:t>
            </a:r>
            <a:r>
              <a:rPr lang="zh-TW" altLang="en-US" dirty="0">
                <a:latin typeface="HG丸ｺﾞｼｯｸM-PRO" panose="020F0400000000000000" pitchFamily="50" charset="-128"/>
                <a:ea typeface="HG丸ｺﾞｼｯｸM-PRO" panose="020F0400000000000000" pitchFamily="50" charset="-128"/>
              </a:rPr>
              <a:t>月</a:t>
            </a:r>
            <a:r>
              <a:rPr lang="en-US" altLang="zh-TW" dirty="0">
                <a:latin typeface="HG丸ｺﾞｼｯｸM-PRO" panose="020F0400000000000000" pitchFamily="50" charset="-128"/>
                <a:ea typeface="HG丸ｺﾞｼｯｸM-PRO" panose="020F0400000000000000" pitchFamily="50" charset="-128"/>
              </a:rPr>
              <a:t>20</a:t>
            </a:r>
            <a:r>
              <a:rPr lang="zh-TW" altLang="en-US" dirty="0">
                <a:latin typeface="HG丸ｺﾞｼｯｸM-PRO" panose="020F0400000000000000" pitchFamily="50" charset="-128"/>
                <a:ea typeface="HG丸ｺﾞｼｯｸM-PRO" panose="020F0400000000000000" pitchFamily="50" charset="-128"/>
              </a:rPr>
              <a:t>～</a:t>
            </a:r>
            <a:r>
              <a:rPr lang="en-US" altLang="zh-TW" dirty="0">
                <a:latin typeface="HG丸ｺﾞｼｯｸM-PRO" panose="020F0400000000000000" pitchFamily="50" charset="-128"/>
                <a:ea typeface="HG丸ｺﾞｼｯｸM-PRO" panose="020F0400000000000000" pitchFamily="50" charset="-128"/>
              </a:rPr>
              <a:t>26</a:t>
            </a:r>
            <a:r>
              <a:rPr lang="zh-TW" altLang="en-US" dirty="0">
                <a:latin typeface="HG丸ｺﾞｼｯｸM-PRO" panose="020F0400000000000000" pitchFamily="50" charset="-128"/>
                <a:ea typeface="HG丸ｺﾞｼｯｸM-PRO" panose="020F0400000000000000" pitchFamily="50" charset="-128"/>
              </a:rPr>
              <a:t>日）</a:t>
            </a:r>
            <a:endParaRPr lang="ja-JP" altLang="en-US" dirty="0">
              <a:latin typeface="HG丸ｺﾞｼｯｸM-PRO" panose="020F0400000000000000" pitchFamily="50" charset="-128"/>
              <a:ea typeface="HG丸ｺﾞｼｯｸM-PRO" panose="020F0400000000000000" pitchFamily="50" charset="-128"/>
            </a:endParaRPr>
          </a:p>
        </p:txBody>
      </p:sp>
      <p:sp>
        <p:nvSpPr>
          <p:cNvPr id="4" name="テキスト ボックス 3">
            <a:extLst>
              <a:ext uri="{FF2B5EF4-FFF2-40B4-BE49-F238E27FC236}">
                <a16:creationId xmlns:a16="http://schemas.microsoft.com/office/drawing/2014/main" id="{102492CB-B2A2-4FE0-B288-1827CDD2153C}"/>
              </a:ext>
            </a:extLst>
          </p:cNvPr>
          <p:cNvSpPr txBox="1"/>
          <p:nvPr/>
        </p:nvSpPr>
        <p:spPr>
          <a:xfrm>
            <a:off x="2183489" y="5119420"/>
            <a:ext cx="3959161"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sz="2000" dirty="0"/>
              <a:t>Web</a:t>
            </a:r>
            <a:r>
              <a:rPr kumimoji="1" lang="ja-JP" altLang="en-US" sz="2000" dirty="0"/>
              <a:t>学会にて開催することになった</a:t>
            </a:r>
          </a:p>
        </p:txBody>
      </p:sp>
      <p:pic>
        <p:nvPicPr>
          <p:cNvPr id="15" name="ビデオ 14">
            <a:hlinkClick r:id="" action="ppaction://media"/>
            <a:extLst>
              <a:ext uri="{FF2B5EF4-FFF2-40B4-BE49-F238E27FC236}">
                <a16:creationId xmlns:a16="http://schemas.microsoft.com/office/drawing/2014/main" id="{7F339AF4-7D63-40A0-A820-16D21D3475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098589653"/>
      </p:ext>
    </p:extLst>
  </p:cSld>
  <p:clrMapOvr>
    <a:masterClrMapping/>
  </p:clrMapOvr>
  <mc:AlternateContent xmlns:mc="http://schemas.openxmlformats.org/markup-compatibility/2006">
    <mc:Choice xmlns:p14="http://schemas.microsoft.com/office/powerpoint/2010/main" Requires="p14">
      <p:transition spd="slow" p14:dur="2000" advTm="32726"/>
    </mc:Choice>
    <mc:Fallback>
      <p:transition spd="slow" advTm="3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はじめに</a:t>
            </a:r>
          </a:p>
        </p:txBody>
      </p:sp>
      <p:sp>
        <p:nvSpPr>
          <p:cNvPr id="5" name="正方形/長方形 4"/>
          <p:cNvSpPr/>
          <p:nvPr/>
        </p:nvSpPr>
        <p:spPr>
          <a:xfrm>
            <a:off x="531638" y="2300276"/>
            <a:ext cx="767389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t>これまで本格的な</a:t>
            </a:r>
            <a:r>
              <a:rPr lang="en-US" altLang="ja-JP" sz="2800" dirty="0"/>
              <a:t>Web</a:t>
            </a:r>
            <a:r>
              <a:rPr lang="ja-JP" altLang="en-US" sz="2800" dirty="0"/>
              <a:t>学会は開催の経験がない</a:t>
            </a:r>
          </a:p>
        </p:txBody>
      </p:sp>
      <p:sp>
        <p:nvSpPr>
          <p:cNvPr id="7" name="右矢印 6"/>
          <p:cNvSpPr/>
          <p:nvPr/>
        </p:nvSpPr>
        <p:spPr>
          <a:xfrm>
            <a:off x="1503947" y="3225355"/>
            <a:ext cx="782053" cy="57627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2286000" y="2973652"/>
            <a:ext cx="6548907" cy="1200329"/>
          </a:xfrm>
          <a:prstGeom prst="rect">
            <a:avLst/>
          </a:prstGeom>
          <a:noFill/>
        </p:spPr>
        <p:txBody>
          <a:bodyPr wrap="square" rtlCol="0">
            <a:spAutoFit/>
          </a:bodyPr>
          <a:lstStyle/>
          <a:p>
            <a:r>
              <a:rPr kumimoji="1" lang="ja-JP" altLang="en-US" sz="2400" dirty="0"/>
              <a:t>システムの問題点の洗い出し</a:t>
            </a:r>
            <a:endParaRPr kumimoji="1" lang="en-US" altLang="ja-JP" sz="2400" dirty="0"/>
          </a:p>
          <a:p>
            <a:r>
              <a:rPr kumimoji="1" lang="ja-JP" altLang="en-US" sz="2400" dirty="0"/>
              <a:t>発表方法の検討</a:t>
            </a:r>
            <a:endParaRPr kumimoji="1" lang="en-US" altLang="ja-JP" sz="2400" dirty="0"/>
          </a:p>
          <a:p>
            <a:r>
              <a:rPr kumimoji="1" lang="ja-JP" altLang="en-US" sz="2400" dirty="0"/>
              <a:t>安全にアップデート・掲載できる投稿方法の検討</a:t>
            </a:r>
          </a:p>
        </p:txBody>
      </p:sp>
      <p:sp>
        <p:nvSpPr>
          <p:cNvPr id="9" name="テキスト ボックス 8"/>
          <p:cNvSpPr txBox="1"/>
          <p:nvPr/>
        </p:nvSpPr>
        <p:spPr>
          <a:xfrm>
            <a:off x="1327769" y="4575840"/>
            <a:ext cx="4982879" cy="138499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kumimoji="1" lang="ja-JP" altLang="en-US" sz="2800" dirty="0"/>
              <a:t>最終的にパワーポイントの発表を</a:t>
            </a:r>
            <a:r>
              <a:rPr kumimoji="1" lang="en-US" altLang="ja-JP" sz="2800" dirty="0"/>
              <a:t>MP4</a:t>
            </a:r>
            <a:r>
              <a:rPr kumimoji="1" lang="ja-JP" altLang="en-US" sz="2800" dirty="0"/>
              <a:t>動画ファイルにまとめることになった。</a:t>
            </a:r>
          </a:p>
        </p:txBody>
      </p:sp>
      <p:pic>
        <p:nvPicPr>
          <p:cNvPr id="15" name="オーディオ 14">
            <a:hlinkClick r:id="" action="ppaction://media"/>
            <a:extLst>
              <a:ext uri="{FF2B5EF4-FFF2-40B4-BE49-F238E27FC236}">
                <a16:creationId xmlns:a16="http://schemas.microsoft.com/office/drawing/2014/main" id="{F3618700-F31F-4789-B232-B20356B58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0147893"/>
      </p:ext>
    </p:extLst>
  </p:cSld>
  <p:clrMapOvr>
    <a:masterClrMapping/>
  </p:clrMapOvr>
  <mc:AlternateContent xmlns:mc="http://schemas.openxmlformats.org/markup-compatibility/2006">
    <mc:Choice xmlns:p14="http://schemas.microsoft.com/office/powerpoint/2010/main" Requires="p14">
      <p:transition spd="slow" p14:dur="2000" advTm="45562"/>
    </mc:Choice>
    <mc:Fallback>
      <p:transition spd="slow" advTm="45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Resea</a:t>
            </a:r>
            <a:r>
              <a:rPr lang="en-US" altLang="ja-JP" dirty="0"/>
              <a:t>r</a:t>
            </a:r>
            <a:r>
              <a:rPr kumimoji="1" lang="en-US" altLang="ja-JP" dirty="0"/>
              <a:t>ch Question</a:t>
            </a:r>
            <a:endParaRPr kumimoji="1" lang="ja-JP" altLang="en-US" dirty="0"/>
          </a:p>
        </p:txBody>
      </p:sp>
      <p:sp>
        <p:nvSpPr>
          <p:cNvPr id="4" name="正方形/長方形 3"/>
          <p:cNvSpPr/>
          <p:nvPr/>
        </p:nvSpPr>
        <p:spPr>
          <a:xfrm>
            <a:off x="1140958" y="2182591"/>
            <a:ext cx="672288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b="1" dirty="0"/>
              <a:t>パワポファイルを動画に編集した経験があるかたはほとんどいないのでは？</a:t>
            </a:r>
          </a:p>
        </p:txBody>
      </p:sp>
      <p:sp>
        <p:nvSpPr>
          <p:cNvPr id="5" name="下矢印 4"/>
          <p:cNvSpPr/>
          <p:nvPr/>
        </p:nvSpPr>
        <p:spPr>
          <a:xfrm>
            <a:off x="3827417" y="3371023"/>
            <a:ext cx="875211" cy="6270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013581" y="4570092"/>
            <a:ext cx="5863738" cy="1815882"/>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kumimoji="1" lang="ja-JP" altLang="en-US" sz="2800" dirty="0"/>
              <a:t>パワーポイントで動画を作るのは大変簡単なので、その方法を紹介し、学会での効果的なプレゼンテーションの支援をすること。</a:t>
            </a:r>
          </a:p>
        </p:txBody>
      </p:sp>
      <p:sp>
        <p:nvSpPr>
          <p:cNvPr id="3" name="正方形/長方形 2"/>
          <p:cNvSpPr/>
          <p:nvPr/>
        </p:nvSpPr>
        <p:spPr>
          <a:xfrm>
            <a:off x="1140958" y="3976613"/>
            <a:ext cx="1005403" cy="584775"/>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r>
              <a:rPr lang="ja-JP" altLang="en-US" sz="3200" dirty="0"/>
              <a:t>目的</a:t>
            </a:r>
          </a:p>
        </p:txBody>
      </p:sp>
      <p:pic>
        <p:nvPicPr>
          <p:cNvPr id="8" name="オーディオ 7">
            <a:hlinkClick r:id="" action="ppaction://media"/>
            <a:extLst>
              <a:ext uri="{FF2B5EF4-FFF2-40B4-BE49-F238E27FC236}">
                <a16:creationId xmlns:a16="http://schemas.microsoft.com/office/drawing/2014/main" id="{472A3DDF-02D1-45D1-9B7F-103504C32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1948766"/>
      </p:ext>
    </p:extLst>
  </p:cSld>
  <p:clrMapOvr>
    <a:masterClrMapping/>
  </p:clrMapOvr>
  <mc:AlternateContent xmlns:mc="http://schemas.openxmlformats.org/markup-compatibility/2006">
    <mc:Choice xmlns:p14="http://schemas.microsoft.com/office/powerpoint/2010/main" Requires="p14">
      <p:transition spd="slow" p14:dur="2000" advTm="25202"/>
    </mc:Choice>
    <mc:Fallback>
      <p:transition spd="slow" advTm="2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方法（デバイス）</a:t>
            </a:r>
          </a:p>
        </p:txBody>
      </p:sp>
      <p:pic>
        <p:nvPicPr>
          <p:cNvPr id="1026" name="Picture 2" descr="PowerPoint 2019 Product Tile">
            <a:extLst>
              <a:ext uri="{FF2B5EF4-FFF2-40B4-BE49-F238E27FC236}">
                <a16:creationId xmlns:a16="http://schemas.microsoft.com/office/drawing/2014/main" id="{16C57365-37BB-437D-900A-6CC1F50D5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57" y="245208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50257029-018B-4FF0-BB4F-8102A9090234}"/>
              </a:ext>
            </a:extLst>
          </p:cNvPr>
          <p:cNvSpPr/>
          <p:nvPr/>
        </p:nvSpPr>
        <p:spPr>
          <a:xfrm>
            <a:off x="2973007" y="2444305"/>
            <a:ext cx="5580979" cy="2246769"/>
          </a:xfrm>
          <a:prstGeom prst="rect">
            <a:avLst/>
          </a:prstGeom>
        </p:spPr>
        <p:txBody>
          <a:bodyPr wrap="square">
            <a:spAutoFit/>
          </a:bodyPr>
          <a:lstStyle/>
          <a:p>
            <a:r>
              <a:rPr lang="en-US" altLang="ja-JP" sz="3600" dirty="0"/>
              <a:t>PowerPoint</a:t>
            </a:r>
          </a:p>
          <a:p>
            <a:r>
              <a:rPr lang="en-US" altLang="ja-JP" sz="3600" dirty="0"/>
              <a:t>‪Microsoft Corporation</a:t>
            </a:r>
          </a:p>
          <a:p>
            <a:endParaRPr lang="en-US" altLang="ja-JP" sz="3600" dirty="0"/>
          </a:p>
          <a:p>
            <a:r>
              <a:rPr lang="ja-JP" altLang="en-US" sz="2800" dirty="0"/>
              <a:t>今回は</a:t>
            </a:r>
            <a:r>
              <a:rPr lang="en-US" altLang="ja-JP" sz="2800" dirty="0"/>
              <a:t>‬2019</a:t>
            </a:r>
            <a:r>
              <a:rPr lang="ja-JP" altLang="en-US" sz="2800" dirty="0"/>
              <a:t>バージョンを使用</a:t>
            </a:r>
          </a:p>
        </p:txBody>
      </p:sp>
      <p:sp>
        <p:nvSpPr>
          <p:cNvPr id="7" name="正方形/長方形 6">
            <a:extLst>
              <a:ext uri="{FF2B5EF4-FFF2-40B4-BE49-F238E27FC236}">
                <a16:creationId xmlns:a16="http://schemas.microsoft.com/office/drawing/2014/main" id="{0F2E38D0-FA6F-45F2-B909-7C46A99E5FC2}"/>
              </a:ext>
            </a:extLst>
          </p:cNvPr>
          <p:cNvSpPr/>
          <p:nvPr/>
        </p:nvSpPr>
        <p:spPr>
          <a:xfrm>
            <a:off x="401257" y="5318588"/>
            <a:ext cx="5070671" cy="646331"/>
          </a:xfrm>
          <a:prstGeom prst="rect">
            <a:avLst/>
          </a:prstGeom>
        </p:spPr>
        <p:txBody>
          <a:bodyPr wrap="square">
            <a:spAutoFit/>
          </a:bodyPr>
          <a:lstStyle/>
          <a:p>
            <a:r>
              <a:rPr lang="en-US" altLang="ja-JP" dirty="0"/>
              <a:t>Microsoft PowerPoint2010</a:t>
            </a:r>
            <a:r>
              <a:rPr lang="ja-JP" altLang="en-US" dirty="0"/>
              <a:t>以降のバージョンは「ビデオを作成」オプションを提供されています。</a:t>
            </a:r>
          </a:p>
        </p:txBody>
      </p:sp>
      <p:pic>
        <p:nvPicPr>
          <p:cNvPr id="12" name="オーディオ 11">
            <a:hlinkClick r:id="" action="ppaction://media"/>
            <a:extLst>
              <a:ext uri="{FF2B5EF4-FFF2-40B4-BE49-F238E27FC236}">
                <a16:creationId xmlns:a16="http://schemas.microsoft.com/office/drawing/2014/main" id="{32A56AAC-DACB-4B0A-9489-CE81B0CA38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042951"/>
      </p:ext>
    </p:extLst>
  </p:cSld>
  <p:clrMapOvr>
    <a:masterClrMapping/>
  </p:clrMapOvr>
  <mc:AlternateContent xmlns:mc="http://schemas.openxmlformats.org/markup-compatibility/2006">
    <mc:Choice xmlns:p14="http://schemas.microsoft.com/office/powerpoint/2010/main" Requires="p14">
      <p:transition spd="slow" p14:dur="2000" advTm="20232"/>
    </mc:Choice>
    <mc:Fallback>
      <p:transition spd="slow" advTm="2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方法（スライドの作成）</a:t>
            </a:r>
          </a:p>
        </p:txBody>
      </p:sp>
      <p:sp>
        <p:nvSpPr>
          <p:cNvPr id="7" name="正方形/長方形 6"/>
          <p:cNvSpPr/>
          <p:nvPr/>
        </p:nvSpPr>
        <p:spPr>
          <a:xfrm>
            <a:off x="531638" y="1926498"/>
            <a:ext cx="2643672"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2400" dirty="0">
                <a:latin typeface="+mj-ea"/>
                <a:ea typeface="+mj-ea"/>
              </a:rPr>
              <a:t>アウトラインの設定</a:t>
            </a:r>
            <a:endParaRPr lang="en-US" altLang="ja-JP" sz="2400" dirty="0">
              <a:latin typeface="+mj-ea"/>
              <a:ea typeface="+mj-ea"/>
            </a:endParaRPr>
          </a:p>
        </p:txBody>
      </p:sp>
      <p:sp>
        <p:nvSpPr>
          <p:cNvPr id="10" name="正方形/長方形 9"/>
          <p:cNvSpPr/>
          <p:nvPr/>
        </p:nvSpPr>
        <p:spPr>
          <a:xfrm>
            <a:off x="531638" y="3777340"/>
            <a:ext cx="4812536"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2400" dirty="0">
                <a:latin typeface="+mj-ea"/>
                <a:ea typeface="+mj-ea"/>
              </a:rPr>
              <a:t>画面切り替え・アニメーションの設定</a:t>
            </a:r>
            <a:endParaRPr lang="en-US" altLang="ja-JP" sz="2400" dirty="0">
              <a:latin typeface="+mj-ea"/>
              <a:ea typeface="+mj-ea"/>
            </a:endParaRPr>
          </a:p>
        </p:txBody>
      </p:sp>
      <p:sp>
        <p:nvSpPr>
          <p:cNvPr id="12" name="正方形/長方形 11"/>
          <p:cNvSpPr/>
          <p:nvPr/>
        </p:nvSpPr>
        <p:spPr>
          <a:xfrm>
            <a:off x="531638" y="2388163"/>
            <a:ext cx="8203287" cy="3785652"/>
          </a:xfrm>
          <a:prstGeom prst="rect">
            <a:avLst/>
          </a:prstGeom>
        </p:spPr>
        <p:txBody>
          <a:bodyPr wrap="square">
            <a:spAutoFit/>
          </a:bodyPr>
          <a:lstStyle/>
          <a:p>
            <a:r>
              <a:rPr lang="ja-JP" altLang="en-US" sz="2400" dirty="0"/>
              <a:t>一般的な</a:t>
            </a:r>
            <a:r>
              <a:rPr lang="en-US" altLang="ja-JP" sz="2400" dirty="0"/>
              <a:t>IMRD</a:t>
            </a:r>
            <a:r>
              <a:rPr lang="ja-JP" altLang="en-US" sz="2400" dirty="0"/>
              <a:t>（</a:t>
            </a:r>
            <a:r>
              <a:rPr lang="en-US" altLang="ja-JP" sz="2400" dirty="0"/>
              <a:t>Intro, Methods, Results, Discussion</a:t>
            </a:r>
            <a:r>
              <a:rPr lang="ja-JP" altLang="en-US" sz="2400" dirty="0"/>
              <a:t>）に沿ってスライドを作成</a:t>
            </a:r>
            <a:endParaRPr lang="en-US" altLang="ja-JP" sz="2400" dirty="0"/>
          </a:p>
          <a:p>
            <a:r>
              <a:rPr lang="ja-JP" altLang="en-US" sz="2400" dirty="0"/>
              <a:t>読み原稿に沿って</a:t>
            </a:r>
            <a:r>
              <a:rPr lang="en-US" altLang="ja-JP" sz="2400" dirty="0"/>
              <a:t>7</a:t>
            </a:r>
            <a:r>
              <a:rPr lang="ja-JP" altLang="en-US" sz="2400" dirty="0"/>
              <a:t>分で完結するように（</a:t>
            </a:r>
            <a:r>
              <a:rPr lang="en-US" altLang="ja-JP" sz="2400" dirty="0"/>
              <a:t>7-10</a:t>
            </a:r>
            <a:r>
              <a:rPr lang="ja-JP" altLang="en-US" sz="2400" dirty="0"/>
              <a:t>枚程度）</a:t>
            </a:r>
            <a:endParaRPr lang="en-US" altLang="ja-JP" sz="2400" dirty="0"/>
          </a:p>
          <a:p>
            <a:endParaRPr lang="en-US" altLang="ja-JP" sz="2400" dirty="0"/>
          </a:p>
          <a:p>
            <a:endParaRPr lang="en-US" altLang="ja-JP" sz="2400" dirty="0"/>
          </a:p>
          <a:p>
            <a:r>
              <a:rPr lang="ja-JP" altLang="en-US" sz="2400" dirty="0"/>
              <a:t>必要に応じて、スライド画面切り替え・アニメーションの設定を行います。</a:t>
            </a:r>
            <a:endParaRPr lang="en-US" altLang="ja-JP" sz="2400" dirty="0"/>
          </a:p>
          <a:p>
            <a:r>
              <a:rPr lang="ja-JP" altLang="en-US" sz="2400" dirty="0"/>
              <a:t>すべてのスライドがオートマックに動くように設定もできますが、あとで行うスライドショーの記録では、必須ではありませんので、１スライド単位で動作が完結すれば良いです。</a:t>
            </a:r>
            <a:endParaRPr lang="en-US" altLang="ja-JP" sz="2400" dirty="0"/>
          </a:p>
        </p:txBody>
      </p:sp>
      <p:pic>
        <p:nvPicPr>
          <p:cNvPr id="3" name="オーディオ 2">
            <a:hlinkClick r:id="" action="ppaction://media"/>
            <a:extLst>
              <a:ext uri="{FF2B5EF4-FFF2-40B4-BE49-F238E27FC236}">
                <a16:creationId xmlns:a16="http://schemas.microsoft.com/office/drawing/2014/main" id="{D178C905-148E-480F-824D-157A616A1A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7868715"/>
      </p:ext>
    </p:extLst>
  </p:cSld>
  <p:clrMapOvr>
    <a:masterClrMapping/>
  </p:clrMapOvr>
  <mc:AlternateContent xmlns:mc="http://schemas.openxmlformats.org/markup-compatibility/2006">
    <mc:Choice xmlns:p14="http://schemas.microsoft.com/office/powerpoint/2010/main" Requires="p14">
      <p:transition spd="slow" p14:dur="2000" advTm="43707"/>
    </mc:Choice>
    <mc:Fallback>
      <p:transition spd="slow" advTm="4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方法（スライドショーの記録）</a:t>
            </a:r>
            <a:endParaRPr kumimoji="1" lang="ja-JP" altLang="en-US" dirty="0"/>
          </a:p>
        </p:txBody>
      </p:sp>
      <p:sp>
        <p:nvSpPr>
          <p:cNvPr id="5" name="正方形/長方形 4">
            <a:extLst>
              <a:ext uri="{FF2B5EF4-FFF2-40B4-BE49-F238E27FC236}">
                <a16:creationId xmlns:a16="http://schemas.microsoft.com/office/drawing/2014/main" id="{21BDC7A4-ECD9-46D9-9DCD-CC1894AB6844}"/>
              </a:ext>
            </a:extLst>
          </p:cNvPr>
          <p:cNvSpPr/>
          <p:nvPr/>
        </p:nvSpPr>
        <p:spPr>
          <a:xfrm>
            <a:off x="999811" y="2572768"/>
            <a:ext cx="6689591" cy="646331"/>
          </a:xfrm>
          <a:prstGeom prst="rect">
            <a:avLst/>
          </a:prstGeom>
        </p:spPr>
        <p:txBody>
          <a:bodyPr wrap="square">
            <a:spAutoFit/>
          </a:bodyPr>
          <a:lstStyle/>
          <a:p>
            <a:r>
              <a:rPr kumimoji="1" lang="ja-JP" altLang="en-US" dirty="0"/>
              <a:t>スライドショーの記録は主に次の手順で行います。</a:t>
            </a:r>
            <a:endParaRPr kumimoji="1" lang="en-US" altLang="ja-JP" dirty="0"/>
          </a:p>
          <a:p>
            <a:r>
              <a:rPr kumimoji="1" lang="ja-JP" altLang="en-US" dirty="0"/>
              <a:t>「リボンメニュー　→　スライドショー　→　スライドショーの記録</a:t>
            </a:r>
          </a:p>
        </p:txBody>
      </p:sp>
      <p:pic>
        <p:nvPicPr>
          <p:cNvPr id="8" name="図 7">
            <a:extLst>
              <a:ext uri="{FF2B5EF4-FFF2-40B4-BE49-F238E27FC236}">
                <a16:creationId xmlns:a16="http://schemas.microsoft.com/office/drawing/2014/main" id="{E9F8489E-E554-4AF6-8151-E1796F2C8085}"/>
              </a:ext>
            </a:extLst>
          </p:cNvPr>
          <p:cNvPicPr>
            <a:picLocks noChangeAspect="1"/>
          </p:cNvPicPr>
          <p:nvPr/>
        </p:nvPicPr>
        <p:blipFill rotWithShape="1">
          <a:blip r:embed="rId5"/>
          <a:srcRect l="1" r="55633" b="84866"/>
          <a:stretch/>
        </p:blipFill>
        <p:spPr>
          <a:xfrm>
            <a:off x="2316183" y="3614516"/>
            <a:ext cx="4056845" cy="778366"/>
          </a:xfrm>
          <a:prstGeom prst="rect">
            <a:avLst/>
          </a:prstGeom>
        </p:spPr>
      </p:pic>
      <p:pic>
        <p:nvPicPr>
          <p:cNvPr id="6" name="図 5">
            <a:extLst>
              <a:ext uri="{FF2B5EF4-FFF2-40B4-BE49-F238E27FC236}">
                <a16:creationId xmlns:a16="http://schemas.microsoft.com/office/drawing/2014/main" id="{CCF2651D-F47B-4CFE-B18A-12F639905146}"/>
              </a:ext>
            </a:extLst>
          </p:cNvPr>
          <p:cNvPicPr>
            <a:picLocks noChangeAspect="1"/>
          </p:cNvPicPr>
          <p:nvPr/>
        </p:nvPicPr>
        <p:blipFill rotWithShape="1">
          <a:blip r:embed="rId6"/>
          <a:srcRect r="55634" b="84867"/>
          <a:stretch/>
        </p:blipFill>
        <p:spPr>
          <a:xfrm>
            <a:off x="2316183" y="3638902"/>
            <a:ext cx="4056845" cy="778367"/>
          </a:xfrm>
          <a:prstGeom prst="rect">
            <a:avLst/>
          </a:prstGeom>
        </p:spPr>
      </p:pic>
      <p:pic>
        <p:nvPicPr>
          <p:cNvPr id="16" name="Picture 2" descr="「マウス 手 画像」の画像検索結果">
            <a:extLst>
              <a:ext uri="{FF2B5EF4-FFF2-40B4-BE49-F238E27FC236}">
                <a16:creationId xmlns:a16="http://schemas.microsoft.com/office/drawing/2014/main" id="{EB59725E-7645-4D6A-AC46-63A647A9803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2573733" y="4441656"/>
            <a:ext cx="423182" cy="4509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マウス 手 画像」の画像検索結果">
            <a:extLst>
              <a:ext uri="{FF2B5EF4-FFF2-40B4-BE49-F238E27FC236}">
                <a16:creationId xmlns:a16="http://schemas.microsoft.com/office/drawing/2014/main" id="{984A32A0-E054-4B5B-95FF-2162E34CE5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4717493" y="4216190"/>
            <a:ext cx="423182" cy="450932"/>
          </a:xfrm>
          <a:prstGeom prst="rect">
            <a:avLst/>
          </a:prstGeom>
          <a:noFill/>
          <a:extLst>
            <a:ext uri="{909E8E84-426E-40DD-AFC4-6F175D3DCCD1}">
              <a14:hiddenFill xmlns:a14="http://schemas.microsoft.com/office/drawing/2010/main">
                <a:solidFill>
                  <a:srgbClr val="FFFFFF"/>
                </a:solidFill>
              </a14:hiddenFill>
            </a:ext>
          </a:extLst>
        </p:spPr>
      </p:pic>
      <p:pic>
        <p:nvPicPr>
          <p:cNvPr id="7" name="オーディオ 6">
            <a:hlinkClick r:id="" action="ppaction://media"/>
            <a:extLst>
              <a:ext uri="{FF2B5EF4-FFF2-40B4-BE49-F238E27FC236}">
                <a16:creationId xmlns:a16="http://schemas.microsoft.com/office/drawing/2014/main" id="{96CCB97D-C339-4128-B80C-3CA5FFC114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6339822"/>
      </p:ext>
    </p:extLst>
  </p:cSld>
  <p:clrMapOvr>
    <a:masterClrMapping/>
  </p:clrMapOvr>
  <mc:AlternateContent xmlns:mc="http://schemas.openxmlformats.org/markup-compatibility/2006">
    <mc:Choice xmlns:p14="http://schemas.microsoft.com/office/powerpoint/2010/main" Requires="p14">
      <p:transition spd="slow" p14:dur="2000" advTm="18754"/>
    </mc:Choice>
    <mc:Fallback>
      <p:transition spd="slow" advTm="1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3.88889E-6 4.44444E-6 L 0.10539 4.44444E-6 C 0.15261 4.44444E-6 0.21077 -0.02246 0.21077 -0.04051 L 0.21077 -0.08079 " pathEditMode="relative" rAng="0" ptsTypes="AAAA">
                                      <p:cBhvr>
                                        <p:cTn id="10" dur="2000" fill="hold"/>
                                        <p:tgtEl>
                                          <p:spTgt spid="16"/>
                                        </p:tgtEl>
                                        <p:attrNameLst>
                                          <p:attrName>ppt_x</p:attrName>
                                          <p:attrName>ppt_y</p:attrName>
                                        </p:attrNameLst>
                                      </p:cBhvr>
                                      <p:rCtr x="10538" y="-405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4BA735C-ADA0-4D4B-93FD-7C3FCAE54AB5}"/>
              </a:ext>
            </a:extLst>
          </p:cNvPr>
          <p:cNvPicPr>
            <a:picLocks noChangeAspect="1"/>
          </p:cNvPicPr>
          <p:nvPr/>
        </p:nvPicPr>
        <p:blipFill>
          <a:blip r:embed="rId6"/>
          <a:stretch>
            <a:fillRect/>
          </a:stretch>
        </p:blipFill>
        <p:spPr>
          <a:xfrm>
            <a:off x="1017129" y="2105542"/>
            <a:ext cx="7109742" cy="3999230"/>
          </a:xfrm>
          <a:prstGeom prst="rect">
            <a:avLst/>
          </a:prstGeom>
        </p:spPr>
      </p:pic>
      <p:pic>
        <p:nvPicPr>
          <p:cNvPr id="18" name="図 17">
            <a:extLst>
              <a:ext uri="{FF2B5EF4-FFF2-40B4-BE49-F238E27FC236}">
                <a16:creationId xmlns:a16="http://schemas.microsoft.com/office/drawing/2014/main" id="{0FD48787-C154-4CBC-B674-9580AFF640BB}"/>
              </a:ext>
            </a:extLst>
          </p:cNvPr>
          <p:cNvPicPr>
            <a:picLocks noChangeAspect="1"/>
          </p:cNvPicPr>
          <p:nvPr/>
        </p:nvPicPr>
        <p:blipFill>
          <a:blip r:embed="rId7"/>
          <a:stretch>
            <a:fillRect/>
          </a:stretch>
        </p:blipFill>
        <p:spPr>
          <a:xfrm>
            <a:off x="1017129" y="2105542"/>
            <a:ext cx="7109742" cy="3999230"/>
          </a:xfrm>
          <a:prstGeom prst="rect">
            <a:avLst/>
          </a:prstGeom>
        </p:spPr>
      </p:pic>
      <p:sp>
        <p:nvSpPr>
          <p:cNvPr id="3" name="タイトル 2">
            <a:extLst>
              <a:ext uri="{FF2B5EF4-FFF2-40B4-BE49-F238E27FC236}">
                <a16:creationId xmlns:a16="http://schemas.microsoft.com/office/drawing/2014/main" id="{4E9203AD-919A-4C03-9897-444DF8B08089}"/>
              </a:ext>
            </a:extLst>
          </p:cNvPr>
          <p:cNvSpPr>
            <a:spLocks noGrp="1"/>
          </p:cNvSpPr>
          <p:nvPr>
            <p:ph type="title"/>
          </p:nvPr>
        </p:nvSpPr>
        <p:spPr/>
        <p:txBody>
          <a:bodyPr/>
          <a:lstStyle/>
          <a:p>
            <a:r>
              <a:rPr kumimoji="1" lang="ja-JP" altLang="en-US" dirty="0"/>
              <a:t>スライドショーの記録画面</a:t>
            </a:r>
          </a:p>
        </p:txBody>
      </p:sp>
      <p:pic>
        <p:nvPicPr>
          <p:cNvPr id="5" name="Picture 2" descr="「マウス 手 画像」の画像検索結果">
            <a:extLst>
              <a:ext uri="{FF2B5EF4-FFF2-40B4-BE49-F238E27FC236}">
                <a16:creationId xmlns:a16="http://schemas.microsoft.com/office/drawing/2014/main" id="{B90856D9-2403-4C1D-A899-E8AAC937CB5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1146498" y="2332213"/>
            <a:ext cx="423182" cy="45093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6D10AC2-BD69-446E-AC67-CA09E86CAD52}"/>
              </a:ext>
            </a:extLst>
          </p:cNvPr>
          <p:cNvSpPr txBox="1"/>
          <p:nvPr/>
        </p:nvSpPr>
        <p:spPr>
          <a:xfrm>
            <a:off x="1569680" y="2514710"/>
            <a:ext cx="3751348"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dirty="0"/>
              <a:t>録画ボタンです。</a:t>
            </a:r>
            <a:endParaRPr kumimoji="1" lang="en-US" altLang="ja-JP" dirty="0"/>
          </a:p>
          <a:p>
            <a:r>
              <a:rPr kumimoji="1" lang="en-US" altLang="ja-JP" dirty="0"/>
              <a:t>1</a:t>
            </a:r>
            <a:r>
              <a:rPr kumimoji="1" lang="ja-JP" altLang="en-US" dirty="0"/>
              <a:t>スライドずつ録画するイメージです。</a:t>
            </a:r>
          </a:p>
        </p:txBody>
      </p:sp>
      <p:pic>
        <p:nvPicPr>
          <p:cNvPr id="11" name="Picture 2" descr="「マウス 手 画像」の画像検索結果">
            <a:extLst>
              <a:ext uri="{FF2B5EF4-FFF2-40B4-BE49-F238E27FC236}">
                <a16:creationId xmlns:a16="http://schemas.microsoft.com/office/drawing/2014/main" id="{5EDD53D9-71A4-4FAC-B01E-88F424BE5A4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6170658" y="5879306"/>
            <a:ext cx="423182" cy="45093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F897158C-2699-4871-B3E8-D1A1FEF47DC5}"/>
              </a:ext>
            </a:extLst>
          </p:cNvPr>
          <p:cNvSpPr txBox="1"/>
          <p:nvPr/>
        </p:nvSpPr>
        <p:spPr>
          <a:xfrm>
            <a:off x="3692094" y="5607930"/>
            <a:ext cx="2478564"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dirty="0"/>
              <a:t>マイクのオンオフです。</a:t>
            </a:r>
            <a:endParaRPr kumimoji="1" lang="en-US" altLang="ja-JP" dirty="0"/>
          </a:p>
          <a:p>
            <a:r>
              <a:rPr kumimoji="1" lang="ja-JP" altLang="en-US" dirty="0"/>
              <a:t>音声が録音できます。</a:t>
            </a:r>
          </a:p>
        </p:txBody>
      </p:sp>
      <p:pic>
        <p:nvPicPr>
          <p:cNvPr id="13" name="Picture 2" descr="「マウス 手 画像」の画像検索結果">
            <a:extLst>
              <a:ext uri="{FF2B5EF4-FFF2-40B4-BE49-F238E27FC236}">
                <a16:creationId xmlns:a16="http://schemas.microsoft.com/office/drawing/2014/main" id="{DF9D1C0B-6C18-4699-9737-476D87405D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6302410" y="5876171"/>
            <a:ext cx="423182" cy="45093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2CE58AE5-4803-430E-873F-A14FD78B468A}"/>
              </a:ext>
            </a:extLst>
          </p:cNvPr>
          <p:cNvSpPr txBox="1"/>
          <p:nvPr/>
        </p:nvSpPr>
        <p:spPr>
          <a:xfrm>
            <a:off x="3979906" y="6202471"/>
            <a:ext cx="2424062"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dirty="0"/>
              <a:t>カメラのオンオフです。</a:t>
            </a:r>
            <a:endParaRPr kumimoji="1" lang="en-US" altLang="ja-JP" dirty="0"/>
          </a:p>
          <a:p>
            <a:r>
              <a:rPr kumimoji="1" lang="ja-JP" altLang="en-US" dirty="0"/>
              <a:t>画像が録画できます。</a:t>
            </a:r>
          </a:p>
        </p:txBody>
      </p:sp>
      <p:pic>
        <p:nvPicPr>
          <p:cNvPr id="15" name="Picture 2" descr="「マウス 手 画像」の画像検索結果">
            <a:extLst>
              <a:ext uri="{FF2B5EF4-FFF2-40B4-BE49-F238E27FC236}">
                <a16:creationId xmlns:a16="http://schemas.microsoft.com/office/drawing/2014/main" id="{A27588D4-DA11-4398-9206-10E0C9E50D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6449055" y="5880874"/>
            <a:ext cx="423182" cy="450932"/>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D3DAF9CE-0663-48E5-ADE1-F0AC27BE7B64}"/>
              </a:ext>
            </a:extLst>
          </p:cNvPr>
          <p:cNvSpPr txBox="1"/>
          <p:nvPr/>
        </p:nvSpPr>
        <p:spPr>
          <a:xfrm>
            <a:off x="6927023" y="5556140"/>
            <a:ext cx="1800493"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dirty="0"/>
              <a:t>子画面の制御の</a:t>
            </a:r>
            <a:endParaRPr kumimoji="1" lang="en-US" altLang="ja-JP" dirty="0"/>
          </a:p>
          <a:p>
            <a:r>
              <a:rPr kumimoji="1" lang="ja-JP" altLang="en-US" dirty="0"/>
              <a:t>スイッチです。</a:t>
            </a:r>
          </a:p>
        </p:txBody>
      </p:sp>
      <p:sp>
        <p:nvSpPr>
          <p:cNvPr id="19" name="楕円 18">
            <a:extLst>
              <a:ext uri="{FF2B5EF4-FFF2-40B4-BE49-F238E27FC236}">
                <a16:creationId xmlns:a16="http://schemas.microsoft.com/office/drawing/2014/main" id="{ABEE97B9-3365-4834-B7CD-0B2577CF1C0B}"/>
              </a:ext>
            </a:extLst>
          </p:cNvPr>
          <p:cNvSpPr/>
          <p:nvPr/>
        </p:nvSpPr>
        <p:spPr>
          <a:xfrm>
            <a:off x="2358982" y="5607930"/>
            <a:ext cx="516812" cy="450932"/>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EBD8F16-94B9-467B-8832-8891B72D48E7}"/>
              </a:ext>
            </a:extLst>
          </p:cNvPr>
          <p:cNvSpPr txBox="1"/>
          <p:nvPr/>
        </p:nvSpPr>
        <p:spPr>
          <a:xfrm>
            <a:off x="1155768" y="5045368"/>
            <a:ext cx="240642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ja-JP" altLang="en-US" dirty="0"/>
              <a:t>再生時間が表示される</a:t>
            </a:r>
          </a:p>
        </p:txBody>
      </p:sp>
      <p:sp>
        <p:nvSpPr>
          <p:cNvPr id="24" name="正方形/長方形 23">
            <a:extLst>
              <a:ext uri="{FF2B5EF4-FFF2-40B4-BE49-F238E27FC236}">
                <a16:creationId xmlns:a16="http://schemas.microsoft.com/office/drawing/2014/main" id="{9CE2FBD4-7F8B-4CCE-9E62-18EDF046493D}"/>
              </a:ext>
            </a:extLst>
          </p:cNvPr>
          <p:cNvSpPr/>
          <p:nvPr/>
        </p:nvSpPr>
        <p:spPr>
          <a:xfrm>
            <a:off x="0" y="9198"/>
            <a:ext cx="9144000" cy="6858000"/>
          </a:xfrm>
          <a:prstGeom prst="rect">
            <a:avLst/>
          </a:prstGeom>
          <a:solidFill>
            <a:srgbClr val="161C06">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600" dirty="0"/>
              <a:t>3</a:t>
            </a:r>
            <a:endParaRPr kumimoji="1" lang="ja-JP" altLang="en-US" sz="16600" dirty="0"/>
          </a:p>
        </p:txBody>
      </p:sp>
      <p:sp>
        <p:nvSpPr>
          <p:cNvPr id="25" name="正方形/長方形 24">
            <a:extLst>
              <a:ext uri="{FF2B5EF4-FFF2-40B4-BE49-F238E27FC236}">
                <a16:creationId xmlns:a16="http://schemas.microsoft.com/office/drawing/2014/main" id="{E94F956C-5305-4F83-A0A3-9CCBA97523C2}"/>
              </a:ext>
            </a:extLst>
          </p:cNvPr>
          <p:cNvSpPr/>
          <p:nvPr/>
        </p:nvSpPr>
        <p:spPr>
          <a:xfrm>
            <a:off x="0" y="-18438"/>
            <a:ext cx="9144000" cy="6858000"/>
          </a:xfrm>
          <a:prstGeom prst="rect">
            <a:avLst/>
          </a:prstGeom>
          <a:solidFill>
            <a:srgbClr val="161C06">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600" dirty="0"/>
              <a:t>2</a:t>
            </a:r>
            <a:endParaRPr kumimoji="1" lang="ja-JP" altLang="en-US" sz="16600" dirty="0"/>
          </a:p>
        </p:txBody>
      </p:sp>
      <p:sp>
        <p:nvSpPr>
          <p:cNvPr id="26" name="正方形/長方形 25">
            <a:extLst>
              <a:ext uri="{FF2B5EF4-FFF2-40B4-BE49-F238E27FC236}">
                <a16:creationId xmlns:a16="http://schemas.microsoft.com/office/drawing/2014/main" id="{8992CB24-5078-4BF4-BD75-F8DCE4DD976E}"/>
              </a:ext>
            </a:extLst>
          </p:cNvPr>
          <p:cNvSpPr/>
          <p:nvPr/>
        </p:nvSpPr>
        <p:spPr>
          <a:xfrm>
            <a:off x="0" y="-9198"/>
            <a:ext cx="9144000" cy="6858000"/>
          </a:xfrm>
          <a:prstGeom prst="rect">
            <a:avLst/>
          </a:prstGeom>
          <a:solidFill>
            <a:srgbClr val="161C06">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600" dirty="0"/>
              <a:t>1</a:t>
            </a:r>
            <a:endParaRPr kumimoji="1" lang="ja-JP" altLang="en-US" sz="16600" dirty="0"/>
          </a:p>
        </p:txBody>
      </p:sp>
      <p:pic>
        <p:nvPicPr>
          <p:cNvPr id="33" name="オーディオ 32">
            <a:hlinkClick r:id="" action="ppaction://media"/>
            <a:extLst>
              <a:ext uri="{FF2B5EF4-FFF2-40B4-BE49-F238E27FC236}">
                <a16:creationId xmlns:a16="http://schemas.microsoft.com/office/drawing/2014/main" id="{CC682E68-9A76-4EEC-B122-BE773646C27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99651498"/>
      </p:ext>
    </p:extLst>
  </p:cSld>
  <p:clrMapOvr>
    <a:masterClrMapping/>
  </p:clrMapOvr>
  <mc:AlternateContent xmlns:mc="http://schemas.openxmlformats.org/markup-compatibility/2006">
    <mc:Choice xmlns:p14="http://schemas.microsoft.com/office/powerpoint/2010/main" Requires="p14">
      <p:transition spd="slow" p14:dur="2000" advTm="58545"/>
    </mc:Choice>
    <mc:Fallback>
      <p:transition spd="slow" advTm="5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1000"/>
                                        <p:tgtEl>
                                          <p:spTgt spid="24"/>
                                        </p:tgtEl>
                                      </p:cBhvr>
                                    </p:animEffect>
                                  </p:childTnLst>
                                </p:cTn>
                              </p:par>
                            </p:childTnLst>
                          </p:cTn>
                        </p:par>
                        <p:par>
                          <p:cTn id="24" fill="hold">
                            <p:stCondLst>
                              <p:cond delay="1000"/>
                            </p:stCondLst>
                            <p:childTnLst>
                              <p:par>
                                <p:cTn id="25" presetID="1" presetClass="exit" presetSubtype="0" fill="hold" grpId="1" nodeType="afterEffect">
                                  <p:stCondLst>
                                    <p:cond delay="0"/>
                                  </p:stCondLst>
                                  <p:childTnLst>
                                    <p:set>
                                      <p:cBhvr>
                                        <p:cTn id="26" dur="1" fill="hold">
                                          <p:stCondLst>
                                            <p:cond delay="9"/>
                                          </p:stCondLst>
                                        </p:cTn>
                                        <p:tgtEl>
                                          <p:spTgt spid="24"/>
                                        </p:tgtEl>
                                        <p:attrNameLst>
                                          <p:attrName>style.visibility</p:attrName>
                                        </p:attrNameLst>
                                      </p:cBhvr>
                                      <p:to>
                                        <p:strVal val="hidden"/>
                                      </p:to>
                                    </p:set>
                                  </p:childTnLst>
                                </p:cTn>
                              </p:par>
                            </p:childTnLst>
                          </p:cTn>
                        </p:par>
                        <p:par>
                          <p:cTn id="27" fill="hold">
                            <p:stCondLst>
                              <p:cond delay="1010"/>
                            </p:stCondLst>
                            <p:childTnLst>
                              <p:par>
                                <p:cTn id="28" presetID="22" presetClass="entr" presetSubtype="4"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1000"/>
                                        <p:tgtEl>
                                          <p:spTgt spid="25"/>
                                        </p:tgtEl>
                                      </p:cBhvr>
                                    </p:animEffect>
                                  </p:childTnLst>
                                </p:cTn>
                              </p:par>
                            </p:childTnLst>
                          </p:cTn>
                        </p:par>
                        <p:par>
                          <p:cTn id="31" fill="hold">
                            <p:stCondLst>
                              <p:cond delay="2010"/>
                            </p:stCondLst>
                            <p:childTnLst>
                              <p:par>
                                <p:cTn id="32" presetID="1" presetClass="exit" presetSubtype="0" fill="hold" grpId="1" nodeType="afterEffect">
                                  <p:stCondLst>
                                    <p:cond delay="0"/>
                                  </p:stCondLst>
                                  <p:childTnLst>
                                    <p:set>
                                      <p:cBhvr>
                                        <p:cTn id="33" dur="1" fill="hold">
                                          <p:stCondLst>
                                            <p:cond delay="9"/>
                                          </p:stCondLst>
                                        </p:cTn>
                                        <p:tgtEl>
                                          <p:spTgt spid="25"/>
                                        </p:tgtEl>
                                        <p:attrNameLst>
                                          <p:attrName>style.visibility</p:attrName>
                                        </p:attrNameLst>
                                      </p:cBhvr>
                                      <p:to>
                                        <p:strVal val="hidden"/>
                                      </p:to>
                                    </p:set>
                                  </p:childTnLst>
                                </p:cTn>
                              </p:par>
                            </p:childTnLst>
                          </p:cTn>
                        </p:par>
                        <p:par>
                          <p:cTn id="34" fill="hold">
                            <p:stCondLst>
                              <p:cond delay="2020"/>
                            </p:stCondLst>
                            <p:childTnLst>
                              <p:par>
                                <p:cTn id="35" presetID="22" presetClass="entr" presetSubtype="4" fill="hold" grpId="0" nodeType="afterEffect">
                                  <p:stCondLst>
                                    <p:cond delay="8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1000"/>
                                        <p:tgtEl>
                                          <p:spTgt spid="26"/>
                                        </p:tgtEl>
                                      </p:cBhvr>
                                    </p:animEffect>
                                  </p:childTnLst>
                                </p:cTn>
                              </p:par>
                            </p:childTnLst>
                          </p:cTn>
                        </p:par>
                        <p:par>
                          <p:cTn id="38" fill="hold">
                            <p:stCondLst>
                              <p:cond delay="3100"/>
                            </p:stCondLst>
                            <p:childTnLst>
                              <p:par>
                                <p:cTn id="39" presetID="1" presetClass="exit" presetSubtype="0" fill="hold" grpId="1" nodeType="afterEffect">
                                  <p:stCondLst>
                                    <p:cond delay="0"/>
                                  </p:stCondLst>
                                  <p:childTnLst>
                                    <p:set>
                                      <p:cBhvr>
                                        <p:cTn id="40" dur="1" fill="hold">
                                          <p:stCondLst>
                                            <p:cond delay="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1000"/>
                                        <p:tgtEl>
                                          <p:spTgt spid="15"/>
                                        </p:tgtEl>
                                      </p:cBhvr>
                                    </p:animEffect>
                                    <p:anim calcmode="lin" valueType="num">
                                      <p:cBhvr>
                                        <p:cTn id="88" dur="1000" fill="hold"/>
                                        <p:tgtEl>
                                          <p:spTgt spid="15"/>
                                        </p:tgtEl>
                                        <p:attrNameLst>
                                          <p:attrName>ppt_x</p:attrName>
                                        </p:attrNameLst>
                                      </p:cBhvr>
                                      <p:tavLst>
                                        <p:tav tm="0">
                                          <p:val>
                                            <p:strVal val="#ppt_x"/>
                                          </p:val>
                                        </p:tav>
                                        <p:tav tm="100000">
                                          <p:val>
                                            <p:strVal val="#ppt_x"/>
                                          </p:val>
                                        </p:tav>
                                      </p:tavLst>
                                    </p:anim>
                                    <p:anim calcmode="lin" valueType="num">
                                      <p:cBhvr>
                                        <p:cTn id="89" dur="1000" fill="hold"/>
                                        <p:tgtEl>
                                          <p:spTgt spid="1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1000"/>
                                        <p:tgtEl>
                                          <p:spTgt spid="16"/>
                                        </p:tgtEl>
                                      </p:cBhvr>
                                    </p:animEffect>
                                    <p:anim calcmode="lin" valueType="num">
                                      <p:cBhvr>
                                        <p:cTn id="93" dur="1000" fill="hold"/>
                                        <p:tgtEl>
                                          <p:spTgt spid="16"/>
                                        </p:tgtEl>
                                        <p:attrNameLst>
                                          <p:attrName>ppt_x</p:attrName>
                                        </p:attrNameLst>
                                      </p:cBhvr>
                                      <p:tavLst>
                                        <p:tav tm="0">
                                          <p:val>
                                            <p:strVal val="#ppt_x"/>
                                          </p:val>
                                        </p:tav>
                                        <p:tav tm="100000">
                                          <p:val>
                                            <p:strVal val="#ppt_x"/>
                                          </p:val>
                                        </p:tav>
                                      </p:tavLst>
                                    </p:anim>
                                    <p:anim calcmode="lin" valueType="num">
                                      <p:cBhvr>
                                        <p:cTn id="9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15"/>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down)">
                                      <p:cBhvr>
                                        <p:cTn id="105" dur="500"/>
                                        <p:tgtEl>
                                          <p:spTgt spid="18"/>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1000"/>
                                        <p:tgtEl>
                                          <p:spTgt spid="19"/>
                                        </p:tgtEl>
                                      </p:cBhvr>
                                    </p:animEffect>
                                    <p:anim calcmode="lin" valueType="num">
                                      <p:cBhvr>
                                        <p:cTn id="111" dur="1000" fill="hold"/>
                                        <p:tgtEl>
                                          <p:spTgt spid="19"/>
                                        </p:tgtEl>
                                        <p:attrNameLst>
                                          <p:attrName>ppt_x</p:attrName>
                                        </p:attrNameLst>
                                      </p:cBhvr>
                                      <p:tavLst>
                                        <p:tav tm="0">
                                          <p:val>
                                            <p:strVal val="#ppt_x"/>
                                          </p:val>
                                        </p:tav>
                                        <p:tav tm="100000">
                                          <p:val>
                                            <p:strVal val="#ppt_x"/>
                                          </p:val>
                                        </p:tav>
                                      </p:tavLst>
                                    </p:anim>
                                    <p:anim calcmode="lin" valueType="num">
                                      <p:cBhvr>
                                        <p:cTn id="11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8" fill="hold" display="0">
                  <p:stCondLst>
                    <p:cond delay="indefinite"/>
                  </p:stCondLst>
                  <p:endCondLst>
                    <p:cond evt="onStopAudio" delay="0">
                      <p:tgtEl>
                        <p:sldTgt/>
                      </p:tgtEl>
                    </p:cond>
                  </p:endCondLst>
                </p:cTn>
                <p:tgtEl>
                  <p:spTgt spid="33"/>
                </p:tgtEl>
              </p:cMediaNode>
            </p:audio>
          </p:childTnLst>
        </p:cTn>
      </p:par>
    </p:tnLst>
    <p:bldLst>
      <p:bldP spid="10" grpId="0" animBg="1"/>
      <p:bldP spid="10" grpId="1" animBg="1"/>
      <p:bldP spid="12" grpId="0" animBg="1"/>
      <p:bldP spid="12" grpId="1" animBg="1"/>
      <p:bldP spid="14" grpId="0" animBg="1"/>
      <p:bldP spid="14" grpId="1" animBg="1"/>
      <p:bldP spid="16" grpId="0" animBg="1"/>
      <p:bldP spid="16" grpId="1" animBg="1"/>
      <p:bldP spid="19" grpId="0" animBg="1"/>
      <p:bldP spid="20" grpId="0" animBg="1"/>
      <p:bldP spid="24" grpId="0" animBg="1"/>
      <p:bldP spid="24" grpId="1" animBg="1"/>
      <p:bldP spid="25" grpId="0" animBg="1"/>
      <p:bldP spid="25" grpId="1"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1639" y="753228"/>
            <a:ext cx="7144508" cy="1080938"/>
          </a:xfrm>
        </p:spPr>
        <p:txBody>
          <a:bodyPr/>
          <a:lstStyle/>
          <a:p>
            <a:r>
              <a:rPr kumimoji="1" lang="ja-JP" altLang="en-US" dirty="0"/>
              <a:t>動画ファイルの作成</a:t>
            </a:r>
          </a:p>
        </p:txBody>
      </p:sp>
      <p:pic>
        <p:nvPicPr>
          <p:cNvPr id="9" name="図 8">
            <a:extLst>
              <a:ext uri="{FF2B5EF4-FFF2-40B4-BE49-F238E27FC236}">
                <a16:creationId xmlns:a16="http://schemas.microsoft.com/office/drawing/2014/main" id="{D8BCAD12-DC3F-4FAD-A1F7-0E6CD71E602A}"/>
              </a:ext>
            </a:extLst>
          </p:cNvPr>
          <p:cNvPicPr>
            <a:picLocks noChangeAspect="1"/>
          </p:cNvPicPr>
          <p:nvPr/>
        </p:nvPicPr>
        <p:blipFill rotWithShape="1">
          <a:blip r:embed="rId6"/>
          <a:srcRect l="1" r="55633" b="84866"/>
          <a:stretch/>
        </p:blipFill>
        <p:spPr>
          <a:xfrm>
            <a:off x="531639" y="2425168"/>
            <a:ext cx="4056845" cy="778366"/>
          </a:xfrm>
          <a:prstGeom prst="rect">
            <a:avLst/>
          </a:prstGeom>
        </p:spPr>
      </p:pic>
      <p:pic>
        <p:nvPicPr>
          <p:cNvPr id="11" name="Picture 2" descr="「マウス 手 画像」の画像検索結果">
            <a:extLst>
              <a:ext uri="{FF2B5EF4-FFF2-40B4-BE49-F238E27FC236}">
                <a16:creationId xmlns:a16="http://schemas.microsoft.com/office/drawing/2014/main" id="{1F0FB3FD-230F-4F9D-9A20-DD78638F55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1436889" y="3203534"/>
            <a:ext cx="423182" cy="450932"/>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29613CED-66C0-4DDB-8CB6-06445AC2792B}"/>
              </a:ext>
            </a:extLst>
          </p:cNvPr>
          <p:cNvPicPr>
            <a:picLocks noChangeAspect="1"/>
          </p:cNvPicPr>
          <p:nvPr/>
        </p:nvPicPr>
        <p:blipFill rotWithShape="1">
          <a:blip r:embed="rId9"/>
          <a:srcRect r="83947" b="24444"/>
          <a:stretch/>
        </p:blipFill>
        <p:spPr>
          <a:xfrm>
            <a:off x="4826984" y="2218572"/>
            <a:ext cx="1467853" cy="3886200"/>
          </a:xfrm>
          <a:prstGeom prst="rect">
            <a:avLst/>
          </a:prstGeom>
        </p:spPr>
      </p:pic>
      <p:pic>
        <p:nvPicPr>
          <p:cNvPr id="13" name="Picture 2" descr="「マウス 手 画像」の画像検索結果">
            <a:extLst>
              <a:ext uri="{FF2B5EF4-FFF2-40B4-BE49-F238E27FC236}">
                <a16:creationId xmlns:a16="http://schemas.microsoft.com/office/drawing/2014/main" id="{01A1272C-6F4E-487C-A015-CD592E7093C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5349319" y="2738028"/>
            <a:ext cx="423182" cy="450932"/>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906B82D3-B8FE-4131-86FD-3ACA7B39348E}"/>
              </a:ext>
            </a:extLst>
          </p:cNvPr>
          <p:cNvPicPr>
            <a:picLocks noChangeAspect="1"/>
          </p:cNvPicPr>
          <p:nvPr/>
        </p:nvPicPr>
        <p:blipFill rotWithShape="1">
          <a:blip r:embed="rId10"/>
          <a:srcRect r="74271" b="4659"/>
          <a:stretch/>
        </p:blipFill>
        <p:spPr>
          <a:xfrm>
            <a:off x="6379060" y="2218571"/>
            <a:ext cx="1864466" cy="3886199"/>
          </a:xfrm>
          <a:prstGeom prst="rect">
            <a:avLst/>
          </a:prstGeom>
        </p:spPr>
      </p:pic>
      <p:pic>
        <p:nvPicPr>
          <p:cNvPr id="14" name="Picture 2" descr="「マウス 手 画像」の画像検索結果">
            <a:extLst>
              <a:ext uri="{FF2B5EF4-FFF2-40B4-BE49-F238E27FC236}">
                <a16:creationId xmlns:a16="http://schemas.microsoft.com/office/drawing/2014/main" id="{759BCBC7-E9DB-43EE-ADC9-4822F205393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4098" y1="73846" x2="54098" y2="43846"/>
                      </a14:backgroundRemoval>
                    </a14:imgEffect>
                  </a14:imgLayer>
                </a14:imgProps>
              </a:ext>
              <a:ext uri="{28A0092B-C50C-407E-A947-70E740481C1C}">
                <a14:useLocalDpi xmlns:a14="http://schemas.microsoft.com/office/drawing/2010/main" val="0"/>
              </a:ext>
            </a:extLst>
          </a:blip>
          <a:srcRect/>
          <a:stretch>
            <a:fillRect/>
          </a:stretch>
        </p:blipFill>
        <p:spPr bwMode="auto">
          <a:xfrm>
            <a:off x="7464556" y="2588885"/>
            <a:ext cx="423182" cy="450932"/>
          </a:xfrm>
          <a:prstGeom prst="rect">
            <a:avLst/>
          </a:prstGeom>
          <a:noFill/>
          <a:extLst>
            <a:ext uri="{909E8E84-426E-40DD-AFC4-6F175D3DCCD1}">
              <a14:hiddenFill xmlns:a14="http://schemas.microsoft.com/office/drawing/2010/main">
                <a:solidFill>
                  <a:srgbClr val="FFFFFF"/>
                </a:solidFill>
              </a14:hiddenFill>
            </a:ext>
          </a:extLst>
        </p:spPr>
      </p:pic>
      <p:pic>
        <p:nvPicPr>
          <p:cNvPr id="4" name="オーディオ 3">
            <a:hlinkClick r:id="" action="ppaction://media"/>
            <a:extLst>
              <a:ext uri="{FF2B5EF4-FFF2-40B4-BE49-F238E27FC236}">
                <a16:creationId xmlns:a16="http://schemas.microsoft.com/office/drawing/2014/main" id="{123CFF8D-8D02-4E95-9373-CC7BF5D4757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1766433"/>
      </p:ext>
    </p:extLst>
  </p:cSld>
  <p:clrMapOvr>
    <a:masterClrMapping/>
  </p:clrMapOvr>
  <mc:AlternateContent xmlns:mc="http://schemas.openxmlformats.org/markup-compatibility/2006">
    <mc:Choice xmlns:p14="http://schemas.microsoft.com/office/powerpoint/2010/main" Requires="p14">
      <p:transition spd="slow" p14:dur="2000" advTm="26573"/>
    </mc:Choice>
    <mc:Fallback>
      <p:transition spd="slow" advTm="2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5E-6 -1.85185E-6 L -0.05087 -1.85185E-6 C -0.07379 -1.85185E-6 -0.10174 -0.02245 -0.10174 -0.04051 L -0.10174 -0.08079 " pathEditMode="relative" rAng="0" ptsTypes="AAAA">
                                      <p:cBhvr>
                                        <p:cTn id="10" dur="2000" fill="hold"/>
                                        <p:tgtEl>
                                          <p:spTgt spid="11"/>
                                        </p:tgtEl>
                                        <p:attrNameLst>
                                          <p:attrName>ppt_x</p:attrName>
                                          <p:attrName>ppt_y</p:attrName>
                                        </p:attrNameLst>
                                      </p:cBhvr>
                                      <p:rCtr x="-5087" y="-4051"/>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nodeType="clickEffect">
                                  <p:stCondLst>
                                    <p:cond delay="0"/>
                                  </p:stCondLst>
                                  <p:childTnLst>
                                    <p:animMotion origin="layout" path="M 0.02292 -0.05417 L 0.08073 0.02777 C 0.10625 0.06435 0.09549 0.16296 0.06076 0.20601 L -0.01701 0.30185 " pathEditMode="relative" rAng="2820000" ptsTypes="AAAA">
                                      <p:cBhvr>
                                        <p:cTn id="26" dur="2000" fill="hold"/>
                                        <p:tgtEl>
                                          <p:spTgt spid="13"/>
                                        </p:tgtEl>
                                        <p:attrNameLst>
                                          <p:attrName>ppt_x</p:attrName>
                                          <p:attrName>ppt_y</p:attrName>
                                        </p:attrNameLst>
                                      </p:cBhvr>
                                      <p:rCtr x="-1962" y="17801"/>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path" presetSubtype="0" accel="50000" decel="50000" fill="hold" nodeType="clickEffect">
                                  <p:stCondLst>
                                    <p:cond delay="0"/>
                                  </p:stCondLst>
                                  <p:childTnLst>
                                    <p:animMotion origin="layout" path="M 0.00642 -0.04861 L 0.02396 -0.02361 C 0.0316 -0.01273 0.02882 0.01666 0.01875 0.02939 L -0.00434 0.05717 " pathEditMode="relative" rAng="2820000" ptsTypes="AAAA">
                                      <p:cBhvr>
                                        <p:cTn id="43" dur="2000" fill="hold"/>
                                        <p:tgtEl>
                                          <p:spTgt spid="14"/>
                                        </p:tgtEl>
                                        <p:attrNameLst>
                                          <p:attrName>ppt_x</p:attrName>
                                          <p:attrName>ppt_y</p:attrName>
                                        </p:attrNameLst>
                                      </p:cBhvr>
                                      <p:rCtr x="-521" y="5301"/>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4.2|21.2|2.5|2.9|2.5|3"/>
</p:tagLst>
</file>

<file path=ppt/tags/tag2.xml><?xml version="1.0" encoding="utf-8"?>
<p:tagLst xmlns:a="http://schemas.openxmlformats.org/drawingml/2006/main" xmlns:r="http://schemas.openxmlformats.org/officeDocument/2006/relationships" xmlns:p="http://schemas.openxmlformats.org/presentationml/2006/main">
  <p:tag name="TIMING" val="|6|2.6|1.4|2.5|2.4|1.5|4.3|2.8"/>
</p:tagLst>
</file>

<file path=ppt/theme/theme1.xml><?xml version="1.0" encoding="utf-8"?>
<a:theme xmlns:a="http://schemas.openxmlformats.org/drawingml/2006/main" name="ベルリン">
  <a:themeElements>
    <a:clrScheme name="ベルリン">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ベルリン">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ベルリン">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TM04033917[[fn=ベルリン]]</Template>
  <TotalTime>4162</TotalTime>
  <Words>1410</Words>
  <Application>Microsoft Office PowerPoint</Application>
  <PresentationFormat>画面に合わせる (4:3)</PresentationFormat>
  <Paragraphs>84</Paragraphs>
  <Slides>12</Slides>
  <Notes>12</Notes>
  <HiddenSlides>0</HiddenSlides>
  <MMClips>11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HG丸ｺﾞｼｯｸM-PRO</vt:lpstr>
      <vt:lpstr>ＭＳ Ｐゴシック</vt:lpstr>
      <vt:lpstr>Arial</vt:lpstr>
      <vt:lpstr>Calibri</vt:lpstr>
      <vt:lpstr>Trebuchet MS</vt:lpstr>
      <vt:lpstr>ベルリン</vt:lpstr>
      <vt:lpstr>サンプル演題</vt:lpstr>
      <vt:lpstr>はじめに</vt:lpstr>
      <vt:lpstr>はじめに</vt:lpstr>
      <vt:lpstr>Research Question</vt:lpstr>
      <vt:lpstr>方法（デバイス）</vt:lpstr>
      <vt:lpstr>方法（スライドの作成）</vt:lpstr>
      <vt:lpstr>方法（スライドショーの記録）</vt:lpstr>
      <vt:lpstr>スライドショーの記録画面</vt:lpstr>
      <vt:lpstr>動画ファイルの作成</vt:lpstr>
      <vt:lpstr>ビデオの作成</vt:lpstr>
      <vt:lpstr>完成</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地域高齢者における体内水分量による血清アルブミン補正の意義</dc:title>
  <dc:creator>takeshi kera</dc:creator>
  <cp:lastModifiedBy>kera takeshi</cp:lastModifiedBy>
  <cp:revision>163</cp:revision>
  <cp:lastPrinted>2020-06-10T07:37:06Z</cp:lastPrinted>
  <dcterms:created xsi:type="dcterms:W3CDTF">2015-10-21T08:14:55Z</dcterms:created>
  <dcterms:modified xsi:type="dcterms:W3CDTF">2020-06-10T07:37:26Z</dcterms:modified>
</cp:coreProperties>
</file>