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
  </p:notesMasterIdLst>
  <p:sldIdLst>
    <p:sldId id="256" r:id="rId2"/>
    <p:sldId id="257" r:id="rId3"/>
    <p:sldId id="259" r:id="rId4"/>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244" autoAdjust="0"/>
    <p:restoredTop sz="94660"/>
  </p:normalViewPr>
  <p:slideViewPr>
    <p:cSldViewPr snapToGrid="0">
      <p:cViewPr varScale="1">
        <p:scale>
          <a:sx n="78" d="100"/>
          <a:sy n="78" d="100"/>
        </p:scale>
        <p:origin x="109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42AE10-3457-4195-A414-FDAE6AD1CC33}" type="datetimeFigureOut">
              <a:rPr kumimoji="1" lang="ja-JP" altLang="en-US" smtClean="0"/>
              <a:t>2020/8/29</a:t>
            </a:fld>
            <a:endParaRPr kumimoji="1" lang="ja-JP" altLang="en-US"/>
          </a:p>
        </p:txBody>
      </p:sp>
      <p:sp>
        <p:nvSpPr>
          <p:cNvPr id="4" name="スライド イメージ プレースホルダー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B30FEF-24DA-41C9-97F1-4858A7A238BD}" type="slidenum">
              <a:rPr kumimoji="1" lang="ja-JP" altLang="en-US" smtClean="0"/>
              <a:t>‹#›</a:t>
            </a:fld>
            <a:endParaRPr kumimoji="1" lang="ja-JP" altLang="en-US"/>
          </a:p>
        </p:txBody>
      </p:sp>
    </p:spTree>
    <p:extLst>
      <p:ext uri="{BB962C8B-B14F-4D97-AF65-F5344CB8AC3E}">
        <p14:creationId xmlns:p14="http://schemas.microsoft.com/office/powerpoint/2010/main" val="338965216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32B30FEF-24DA-41C9-97F1-4858A7A238BD}" type="slidenum">
              <a:rPr kumimoji="1" lang="ja-JP" altLang="en-US" smtClean="0"/>
              <a:t>1</a:t>
            </a:fld>
            <a:endParaRPr kumimoji="1" lang="ja-JP" altLang="en-US"/>
          </a:p>
        </p:txBody>
      </p:sp>
    </p:spTree>
    <p:extLst>
      <p:ext uri="{BB962C8B-B14F-4D97-AF65-F5344CB8AC3E}">
        <p14:creationId xmlns:p14="http://schemas.microsoft.com/office/powerpoint/2010/main" val="992783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32B30FEF-24DA-41C9-97F1-4858A7A238BD}" type="slidenum">
              <a:rPr kumimoji="1" lang="ja-JP" altLang="en-US" smtClean="0"/>
              <a:t>2</a:t>
            </a:fld>
            <a:endParaRPr kumimoji="1" lang="ja-JP" altLang="en-US"/>
          </a:p>
        </p:txBody>
      </p:sp>
    </p:spTree>
    <p:extLst>
      <p:ext uri="{BB962C8B-B14F-4D97-AF65-F5344CB8AC3E}">
        <p14:creationId xmlns:p14="http://schemas.microsoft.com/office/powerpoint/2010/main" val="1784406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32B30FEF-24DA-41C9-97F1-4858A7A238BD}" type="slidenum">
              <a:rPr kumimoji="1" lang="ja-JP" altLang="en-US" smtClean="0"/>
              <a:t>3</a:t>
            </a:fld>
            <a:endParaRPr kumimoji="1" lang="ja-JP" altLang="en-US"/>
          </a:p>
        </p:txBody>
      </p:sp>
    </p:spTree>
    <p:extLst>
      <p:ext uri="{BB962C8B-B14F-4D97-AF65-F5344CB8AC3E}">
        <p14:creationId xmlns:p14="http://schemas.microsoft.com/office/powerpoint/2010/main" val="86078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EF20D784-D7F8-443A-8987-F18F018ED464}" type="datetimeFigureOut">
              <a:rPr kumimoji="1" lang="ja-JP" altLang="en-US" smtClean="0"/>
              <a:t>2020/8/29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31B9ACC-D9BE-482F-A93F-C002A13986D5}" type="slidenum">
              <a:rPr kumimoji="1" lang="ja-JP" altLang="en-US" smtClean="0"/>
              <a:t>‹#›</a:t>
            </a:fld>
            <a:endParaRPr kumimoji="1" lang="ja-JP" altLang="en-US"/>
          </a:p>
        </p:txBody>
      </p:sp>
    </p:spTree>
    <p:extLst>
      <p:ext uri="{BB962C8B-B14F-4D97-AF65-F5344CB8AC3E}">
        <p14:creationId xmlns:p14="http://schemas.microsoft.com/office/powerpoint/2010/main" val="1892372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F20D784-D7F8-443A-8987-F18F018ED464}" type="datetimeFigureOut">
              <a:rPr kumimoji="1" lang="ja-JP" altLang="en-US" smtClean="0"/>
              <a:t>2020/8/29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31B9ACC-D9BE-482F-A93F-C002A13986D5}" type="slidenum">
              <a:rPr kumimoji="1" lang="ja-JP" altLang="en-US" smtClean="0"/>
              <a:t>‹#›</a:t>
            </a:fld>
            <a:endParaRPr kumimoji="1" lang="ja-JP" altLang="en-US"/>
          </a:p>
        </p:txBody>
      </p:sp>
    </p:spTree>
    <p:extLst>
      <p:ext uri="{BB962C8B-B14F-4D97-AF65-F5344CB8AC3E}">
        <p14:creationId xmlns:p14="http://schemas.microsoft.com/office/powerpoint/2010/main" val="6458610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F20D784-D7F8-443A-8987-F18F018ED464}" type="datetimeFigureOut">
              <a:rPr kumimoji="1" lang="ja-JP" altLang="en-US" smtClean="0"/>
              <a:t>2020/8/29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31B9ACC-D9BE-482F-A93F-C002A13986D5}" type="slidenum">
              <a:rPr kumimoji="1" lang="ja-JP" altLang="en-US" smtClean="0"/>
              <a:t>‹#›</a:t>
            </a:fld>
            <a:endParaRPr kumimoji="1" lang="ja-JP" altLang="en-US"/>
          </a:p>
        </p:txBody>
      </p:sp>
    </p:spTree>
    <p:extLst>
      <p:ext uri="{BB962C8B-B14F-4D97-AF65-F5344CB8AC3E}">
        <p14:creationId xmlns:p14="http://schemas.microsoft.com/office/powerpoint/2010/main" val="41797121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F20D784-D7F8-443A-8987-F18F018ED464}" type="datetimeFigureOut">
              <a:rPr kumimoji="1" lang="ja-JP" altLang="en-US" smtClean="0"/>
              <a:t>2020/8/29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31B9ACC-D9BE-482F-A93F-C002A13986D5}" type="slidenum">
              <a:rPr kumimoji="1" lang="ja-JP" altLang="en-US" smtClean="0"/>
              <a:t>‹#›</a:t>
            </a:fld>
            <a:endParaRPr kumimoji="1" lang="ja-JP" altLang="en-US"/>
          </a:p>
        </p:txBody>
      </p:sp>
    </p:spTree>
    <p:extLst>
      <p:ext uri="{BB962C8B-B14F-4D97-AF65-F5344CB8AC3E}">
        <p14:creationId xmlns:p14="http://schemas.microsoft.com/office/powerpoint/2010/main" val="3390872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EF20D784-D7F8-443A-8987-F18F018ED464}" type="datetimeFigureOut">
              <a:rPr kumimoji="1" lang="ja-JP" altLang="en-US" smtClean="0"/>
              <a:t>2020/8/29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31B9ACC-D9BE-482F-A93F-C002A13986D5}" type="slidenum">
              <a:rPr kumimoji="1" lang="ja-JP" altLang="en-US" smtClean="0"/>
              <a:t>‹#›</a:t>
            </a:fld>
            <a:endParaRPr kumimoji="1" lang="ja-JP" altLang="en-US"/>
          </a:p>
        </p:txBody>
      </p:sp>
    </p:spTree>
    <p:extLst>
      <p:ext uri="{BB962C8B-B14F-4D97-AF65-F5344CB8AC3E}">
        <p14:creationId xmlns:p14="http://schemas.microsoft.com/office/powerpoint/2010/main" val="3591872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EF20D784-D7F8-443A-8987-F18F018ED464}" type="datetimeFigureOut">
              <a:rPr kumimoji="1" lang="ja-JP" altLang="en-US" smtClean="0"/>
              <a:t>2020/8/29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31B9ACC-D9BE-482F-A93F-C002A13986D5}" type="slidenum">
              <a:rPr kumimoji="1" lang="ja-JP" altLang="en-US" smtClean="0"/>
              <a:t>‹#›</a:t>
            </a:fld>
            <a:endParaRPr kumimoji="1" lang="ja-JP" altLang="en-US"/>
          </a:p>
        </p:txBody>
      </p:sp>
    </p:spTree>
    <p:extLst>
      <p:ext uri="{BB962C8B-B14F-4D97-AF65-F5344CB8AC3E}">
        <p14:creationId xmlns:p14="http://schemas.microsoft.com/office/powerpoint/2010/main" val="1102077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2329" y="2505075"/>
            <a:ext cx="4190702"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14913" y="2505075"/>
            <a:ext cx="4211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EF20D784-D7F8-443A-8987-F18F018ED464}" type="datetimeFigureOut">
              <a:rPr kumimoji="1" lang="ja-JP" altLang="en-US" smtClean="0"/>
              <a:t>2020/8/29</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331B9ACC-D9BE-482F-A93F-C002A13986D5}" type="slidenum">
              <a:rPr kumimoji="1" lang="ja-JP" altLang="en-US" smtClean="0"/>
              <a:t>‹#›</a:t>
            </a:fld>
            <a:endParaRPr kumimoji="1" lang="ja-JP" altLang="en-US"/>
          </a:p>
        </p:txBody>
      </p:sp>
    </p:spTree>
    <p:extLst>
      <p:ext uri="{BB962C8B-B14F-4D97-AF65-F5344CB8AC3E}">
        <p14:creationId xmlns:p14="http://schemas.microsoft.com/office/powerpoint/2010/main" val="170906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EF20D784-D7F8-443A-8987-F18F018ED464}" type="datetimeFigureOut">
              <a:rPr kumimoji="1" lang="ja-JP" altLang="en-US" smtClean="0"/>
              <a:t>2020/8/29</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331B9ACC-D9BE-482F-A93F-C002A13986D5}" type="slidenum">
              <a:rPr kumimoji="1" lang="ja-JP" altLang="en-US" smtClean="0"/>
              <a:t>‹#›</a:t>
            </a:fld>
            <a:endParaRPr kumimoji="1" lang="ja-JP" altLang="en-US"/>
          </a:p>
        </p:txBody>
      </p:sp>
    </p:spTree>
    <p:extLst>
      <p:ext uri="{BB962C8B-B14F-4D97-AF65-F5344CB8AC3E}">
        <p14:creationId xmlns:p14="http://schemas.microsoft.com/office/powerpoint/2010/main" val="2627826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20D784-D7F8-443A-8987-F18F018ED464}" type="datetimeFigureOut">
              <a:rPr kumimoji="1" lang="ja-JP" altLang="en-US" smtClean="0"/>
              <a:t>2020/8/29</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331B9ACC-D9BE-482F-A93F-C002A13986D5}" type="slidenum">
              <a:rPr kumimoji="1" lang="ja-JP" altLang="en-US" smtClean="0"/>
              <a:t>‹#›</a:t>
            </a:fld>
            <a:endParaRPr kumimoji="1" lang="ja-JP" altLang="en-US"/>
          </a:p>
        </p:txBody>
      </p:sp>
    </p:spTree>
    <p:extLst>
      <p:ext uri="{BB962C8B-B14F-4D97-AF65-F5344CB8AC3E}">
        <p14:creationId xmlns:p14="http://schemas.microsoft.com/office/powerpoint/2010/main" val="14806377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F20D784-D7F8-443A-8987-F18F018ED464}" type="datetimeFigureOut">
              <a:rPr kumimoji="1" lang="ja-JP" altLang="en-US" smtClean="0"/>
              <a:t>2020/8/29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31B9ACC-D9BE-482F-A93F-C002A13986D5}" type="slidenum">
              <a:rPr kumimoji="1" lang="ja-JP" altLang="en-US" smtClean="0"/>
              <a:t>‹#›</a:t>
            </a:fld>
            <a:endParaRPr kumimoji="1" lang="ja-JP" altLang="en-US"/>
          </a:p>
        </p:txBody>
      </p:sp>
    </p:spTree>
    <p:extLst>
      <p:ext uri="{BB962C8B-B14F-4D97-AF65-F5344CB8AC3E}">
        <p14:creationId xmlns:p14="http://schemas.microsoft.com/office/powerpoint/2010/main" val="152043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F20D784-D7F8-443A-8987-F18F018ED464}" type="datetimeFigureOut">
              <a:rPr kumimoji="1" lang="ja-JP" altLang="en-US" smtClean="0"/>
              <a:t>2020/8/29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31B9ACC-D9BE-482F-A93F-C002A13986D5}" type="slidenum">
              <a:rPr kumimoji="1" lang="ja-JP" altLang="en-US" smtClean="0"/>
              <a:t>‹#›</a:t>
            </a:fld>
            <a:endParaRPr kumimoji="1" lang="ja-JP" altLang="en-US"/>
          </a:p>
        </p:txBody>
      </p:sp>
    </p:spTree>
    <p:extLst>
      <p:ext uri="{BB962C8B-B14F-4D97-AF65-F5344CB8AC3E}">
        <p14:creationId xmlns:p14="http://schemas.microsoft.com/office/powerpoint/2010/main" val="32935655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20D784-D7F8-443A-8987-F18F018ED464}" type="datetimeFigureOut">
              <a:rPr kumimoji="1" lang="ja-JP" altLang="en-US" smtClean="0"/>
              <a:t>2020/8/29</a:t>
            </a:fld>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1B9ACC-D9BE-482F-A93F-C002A13986D5}" type="slidenum">
              <a:rPr kumimoji="1" lang="ja-JP" altLang="en-US" smtClean="0"/>
              <a:t>‹#›</a:t>
            </a:fld>
            <a:endParaRPr kumimoji="1" lang="ja-JP" altLang="en-US"/>
          </a:p>
        </p:txBody>
      </p:sp>
    </p:spTree>
    <p:extLst>
      <p:ext uri="{BB962C8B-B14F-4D97-AF65-F5344CB8AC3E}">
        <p14:creationId xmlns:p14="http://schemas.microsoft.com/office/powerpoint/2010/main" val="7517631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18" Type="http://schemas.openxmlformats.org/officeDocument/2006/relationships/image" Target="../media/image14.png"/><Relationship Id="rId3" Type="http://schemas.openxmlformats.org/officeDocument/2006/relationships/hyperlink" Target="https://zoom.us/" TargetMode="External"/><Relationship Id="rId7" Type="http://schemas.openxmlformats.org/officeDocument/2006/relationships/image" Target="../media/image4.png"/><Relationship Id="rId12" Type="http://schemas.openxmlformats.org/officeDocument/2006/relationships/image" Target="../media/image9.jpeg"/><Relationship Id="rId17" Type="http://schemas.openxmlformats.org/officeDocument/2006/relationships/image" Target="../media/image13.png"/><Relationship Id="rId2" Type="http://schemas.openxmlformats.org/officeDocument/2006/relationships/notesSlide" Target="../notesSlides/notesSlide1.xml"/><Relationship Id="rId16" Type="http://schemas.openxmlformats.org/officeDocument/2006/relationships/hyperlink" Target="https://support.zoom.us/hc/ja/articles/201362023-System-Requirements-for-PC-Mac-and-Linux" TargetMode="External"/><Relationship Id="rId20"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5" Type="http://schemas.openxmlformats.org/officeDocument/2006/relationships/image" Target="../media/image12.png"/><Relationship Id="rId10" Type="http://schemas.openxmlformats.org/officeDocument/2006/relationships/image" Target="../media/image7.png"/><Relationship Id="rId19" Type="http://schemas.openxmlformats.org/officeDocument/2006/relationships/image" Target="../media/image15.png"/><Relationship Id="rId4" Type="http://schemas.openxmlformats.org/officeDocument/2006/relationships/image" Target="../media/image1.png"/><Relationship Id="rId9" Type="http://schemas.openxmlformats.org/officeDocument/2006/relationships/image" Target="../media/image6.png"/><Relationship Id="rId14" Type="http://schemas.openxmlformats.org/officeDocument/2006/relationships/image" Target="../media/image11.png"/></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0.png"/><Relationship Id="rId11" Type="http://schemas.microsoft.com/office/2007/relationships/hdphoto" Target="../media/hdphoto1.wdp"/><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3.xml.rels><?xml version="1.0" encoding="UTF-8" standalone="yes"?>
<Relationships xmlns="http://schemas.openxmlformats.org/package/2006/relationships"><Relationship Id="rId8" Type="http://schemas.openxmlformats.org/officeDocument/2006/relationships/hyperlink" Target="https://support.zoom.us/hc/ja/articles/115000332726-%E5%BE%85%E6%A9%9F%E5%AE%A4" TargetMode="External"/><Relationship Id="rId3" Type="http://schemas.openxmlformats.org/officeDocument/2006/relationships/image" Target="../media/image25.png"/><Relationship Id="rId7" Type="http://schemas.openxmlformats.org/officeDocument/2006/relationships/hyperlink" Target="https://support.zoom.us/hc/ja/articles/201362313-%E3%83%93%E3%83%87%E3%82%AA%E3%82%92%E3%83%86%E3%82%B9%E3%83%88%E3%81%99%E3%82%8B%E6%96%B9%E6%B3%95%E3%81%AF-"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hyperlink" Target="&#12467;&#12531;&#12500;&#12517;&#12540;&#12479;&#12540;/&#12487;&#12496;&#12452;&#12473;&#12458;&#12540;&#12487;&#12451;&#12458;&#12395;&#21442;&#21152;&#12414;&#12383;&#12399;&#12486;&#12473;&#12488;&#12377;&#12427;&#12395;&#12399;&#12393;&#12358;&#12377;&#12428;&#12400;&#12424;&#12356;&#12391;&#12377;&#12363;&#65311;" TargetMode="External"/><Relationship Id="rId5" Type="http://schemas.openxmlformats.org/officeDocument/2006/relationships/image" Target="../media/image26.jpeg"/><Relationship Id="rId4" Type="http://schemas.openxmlformats.org/officeDocument/2006/relationships/image" Target="../media/image23.png"/><Relationship Id="rId9" Type="http://schemas.openxmlformats.org/officeDocument/2006/relationships/hyperlink" Target="https://support.zoom.us/hc/ja/articles/203650445-%E3%83%9F%E3%83%BC%E3%83%86%E3%82%A3%E3%83%B3%E3%82%B0%E5%86%85%E3%83%81%E3%83%A3%E3%83%83%E3%83%88"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正方形/長方形 60">
            <a:extLst>
              <a:ext uri="{FF2B5EF4-FFF2-40B4-BE49-F238E27FC236}">
                <a16:creationId xmlns:a16="http://schemas.microsoft.com/office/drawing/2014/main" id="{FB365C17-397D-43B8-AEEF-763B68CBE68B}"/>
              </a:ext>
            </a:extLst>
          </p:cNvPr>
          <p:cNvSpPr/>
          <p:nvPr/>
        </p:nvSpPr>
        <p:spPr>
          <a:xfrm>
            <a:off x="5017567" y="311140"/>
            <a:ext cx="2281735" cy="3829479"/>
          </a:xfrm>
          <a:prstGeom prst="rect">
            <a:avLst/>
          </a:prstGeom>
          <a:solidFill>
            <a:schemeClr val="accent6">
              <a:lumMod val="20000"/>
              <a:lumOff val="80000"/>
              <a:alpha val="50000"/>
            </a:schemeClr>
          </a:solidFill>
          <a:ln>
            <a:solidFill>
              <a:schemeClr val="accent6">
                <a:lumMod val="20000"/>
                <a:lumOff val="8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63" name="正方形/長方形 62">
            <a:extLst>
              <a:ext uri="{FF2B5EF4-FFF2-40B4-BE49-F238E27FC236}">
                <a16:creationId xmlns:a16="http://schemas.microsoft.com/office/drawing/2014/main" id="{B3126D7F-C0FD-4888-BD4D-FF00A1B879EE}"/>
              </a:ext>
            </a:extLst>
          </p:cNvPr>
          <p:cNvSpPr/>
          <p:nvPr/>
        </p:nvSpPr>
        <p:spPr>
          <a:xfrm>
            <a:off x="7345281" y="318576"/>
            <a:ext cx="2281735" cy="2953261"/>
          </a:xfrm>
          <a:prstGeom prst="rect">
            <a:avLst/>
          </a:prstGeom>
          <a:solidFill>
            <a:schemeClr val="accent6">
              <a:lumMod val="20000"/>
              <a:lumOff val="80000"/>
              <a:alpha val="50000"/>
            </a:schemeClr>
          </a:solidFill>
          <a:ln>
            <a:solidFill>
              <a:schemeClr val="accent6">
                <a:lumMod val="20000"/>
                <a:lumOff val="8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60" name="正方形/長方形 59">
            <a:extLst>
              <a:ext uri="{FF2B5EF4-FFF2-40B4-BE49-F238E27FC236}">
                <a16:creationId xmlns:a16="http://schemas.microsoft.com/office/drawing/2014/main" id="{E74A2EDA-212F-43FD-B486-AE0AB025EB95}"/>
              </a:ext>
            </a:extLst>
          </p:cNvPr>
          <p:cNvSpPr/>
          <p:nvPr/>
        </p:nvSpPr>
        <p:spPr>
          <a:xfrm>
            <a:off x="2576630" y="2191954"/>
            <a:ext cx="2281735" cy="4412975"/>
          </a:xfrm>
          <a:prstGeom prst="rect">
            <a:avLst/>
          </a:prstGeom>
          <a:solidFill>
            <a:schemeClr val="accent6">
              <a:lumMod val="20000"/>
              <a:lumOff val="80000"/>
              <a:alpha val="50000"/>
            </a:schemeClr>
          </a:solidFill>
          <a:ln>
            <a:solidFill>
              <a:schemeClr val="accent6">
                <a:lumMod val="20000"/>
                <a:lumOff val="8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47" name="正方形/長方形 46">
            <a:extLst>
              <a:ext uri="{FF2B5EF4-FFF2-40B4-BE49-F238E27FC236}">
                <a16:creationId xmlns:a16="http://schemas.microsoft.com/office/drawing/2014/main" id="{BCD59D94-123F-41A6-B153-7427254FCC4C}"/>
              </a:ext>
            </a:extLst>
          </p:cNvPr>
          <p:cNvSpPr/>
          <p:nvPr/>
        </p:nvSpPr>
        <p:spPr>
          <a:xfrm>
            <a:off x="222027" y="2191954"/>
            <a:ext cx="2281735" cy="4412975"/>
          </a:xfrm>
          <a:prstGeom prst="rect">
            <a:avLst/>
          </a:prstGeom>
          <a:solidFill>
            <a:schemeClr val="accent6">
              <a:lumMod val="20000"/>
              <a:lumOff val="80000"/>
              <a:alpha val="50000"/>
            </a:schemeClr>
          </a:solidFill>
          <a:ln>
            <a:solidFill>
              <a:schemeClr val="accent6">
                <a:lumMod val="20000"/>
                <a:lumOff val="8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4" name="四角形: 角を丸くする 3">
            <a:extLst>
              <a:ext uri="{FF2B5EF4-FFF2-40B4-BE49-F238E27FC236}">
                <a16:creationId xmlns:a16="http://schemas.microsoft.com/office/drawing/2014/main" id="{7DB4A300-CCBB-44D4-8EA7-071E4806BCF3}"/>
              </a:ext>
            </a:extLst>
          </p:cNvPr>
          <p:cNvSpPr/>
          <p:nvPr/>
        </p:nvSpPr>
        <p:spPr>
          <a:xfrm>
            <a:off x="73572" y="73572"/>
            <a:ext cx="9758856" cy="6684580"/>
          </a:xfrm>
          <a:prstGeom prst="roundRect">
            <a:avLst>
              <a:gd name="adj" fmla="val 2359"/>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W</a:t>
            </a:r>
            <a:endParaRPr kumimoji="1" lang="ja-JP" altLang="en-US" dirty="0"/>
          </a:p>
        </p:txBody>
      </p:sp>
      <p:sp>
        <p:nvSpPr>
          <p:cNvPr id="6" name="四角形: 1 つの角を切り取る 5">
            <a:extLst>
              <a:ext uri="{FF2B5EF4-FFF2-40B4-BE49-F238E27FC236}">
                <a16:creationId xmlns:a16="http://schemas.microsoft.com/office/drawing/2014/main" id="{4E787C7E-DE84-4576-921C-BA5CB974D6A2}"/>
              </a:ext>
            </a:extLst>
          </p:cNvPr>
          <p:cNvSpPr/>
          <p:nvPr/>
        </p:nvSpPr>
        <p:spPr>
          <a:xfrm flipH="1">
            <a:off x="87586" y="99847"/>
            <a:ext cx="4770779" cy="267789"/>
          </a:xfrm>
          <a:prstGeom prst="snip1Rect">
            <a:avLst>
              <a:gd name="adj" fmla="val 14815"/>
            </a:avLst>
          </a:prstGeom>
          <a:solidFill>
            <a:schemeClr val="accent6">
              <a:lumMod val="75000"/>
            </a:schemeClr>
          </a:solid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bg1"/>
                </a:solidFill>
              </a:rPr>
              <a:t>Zoom</a:t>
            </a:r>
            <a:r>
              <a:rPr kumimoji="1" lang="ja-JP" altLang="en-US" sz="1400" b="1" dirty="0">
                <a:solidFill>
                  <a:schemeClr val="bg1"/>
                </a:solidFill>
              </a:rPr>
              <a:t>簡易マニュアル１</a:t>
            </a:r>
            <a:r>
              <a:rPr kumimoji="1" lang="en-US" altLang="ja-JP" sz="1400" b="1" dirty="0">
                <a:solidFill>
                  <a:schemeClr val="bg1"/>
                </a:solidFill>
              </a:rPr>
              <a:t>(</a:t>
            </a:r>
            <a:r>
              <a:rPr kumimoji="1" lang="ja-JP" altLang="en-US" sz="1400" b="1" dirty="0">
                <a:solidFill>
                  <a:schemeClr val="bg1"/>
                </a:solidFill>
              </a:rPr>
              <a:t>発表者向け</a:t>
            </a:r>
            <a:r>
              <a:rPr kumimoji="1" lang="en-US" altLang="ja-JP" sz="1400" b="1" dirty="0">
                <a:solidFill>
                  <a:schemeClr val="bg1"/>
                </a:solidFill>
              </a:rPr>
              <a:t>)</a:t>
            </a:r>
            <a:r>
              <a:rPr kumimoji="1" lang="ja-JP" altLang="en-US" sz="1400" b="1" dirty="0">
                <a:solidFill>
                  <a:schemeClr val="bg1"/>
                </a:solidFill>
              </a:rPr>
              <a:t>　　　　</a:t>
            </a:r>
            <a:r>
              <a:rPr kumimoji="1" lang="ja-JP" altLang="en-US" sz="900" b="1" dirty="0">
                <a:solidFill>
                  <a:schemeClr val="bg1"/>
                </a:solidFill>
              </a:rPr>
              <a:t>予防理学療法学会</a:t>
            </a:r>
            <a:endParaRPr kumimoji="1" lang="en-US" altLang="ja-JP" sz="900" b="1" dirty="0">
              <a:solidFill>
                <a:schemeClr val="bg1"/>
              </a:solidFill>
            </a:endParaRPr>
          </a:p>
        </p:txBody>
      </p:sp>
      <p:sp>
        <p:nvSpPr>
          <p:cNvPr id="7" name="正方形/長方形 6">
            <a:extLst>
              <a:ext uri="{FF2B5EF4-FFF2-40B4-BE49-F238E27FC236}">
                <a16:creationId xmlns:a16="http://schemas.microsoft.com/office/drawing/2014/main" id="{D8AED3D0-DE65-496E-B151-0BF444396762}"/>
              </a:ext>
            </a:extLst>
          </p:cNvPr>
          <p:cNvSpPr/>
          <p:nvPr/>
        </p:nvSpPr>
        <p:spPr>
          <a:xfrm>
            <a:off x="222027" y="2259950"/>
            <a:ext cx="4730973" cy="43449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numCol="2" spcCol="108000" rtlCol="0" anchor="t" anchorCtr="0"/>
          <a:lstStyle/>
          <a:p>
            <a:pPr>
              <a:lnSpc>
                <a:spcPts val="1200"/>
              </a:lnSpc>
            </a:pPr>
            <a:endParaRPr kumimoji="1" lang="en-US" altLang="ja-JP" sz="1600" dirty="0">
              <a:solidFill>
                <a:schemeClr val="bg1"/>
              </a:solidFill>
              <a:highlight>
                <a:srgbClr val="008000"/>
              </a:highlight>
            </a:endParaRPr>
          </a:p>
          <a:p>
            <a:pPr>
              <a:lnSpc>
                <a:spcPts val="1200"/>
              </a:lnSpc>
            </a:pPr>
            <a:r>
              <a:rPr kumimoji="1" lang="ja-JP" altLang="en-US" sz="1600" dirty="0">
                <a:solidFill>
                  <a:schemeClr val="bg1"/>
                </a:solidFill>
                <a:highlight>
                  <a:srgbClr val="008000"/>
                </a:highlight>
              </a:rPr>
              <a:t>１</a:t>
            </a:r>
            <a:r>
              <a:rPr kumimoji="1" lang="ja-JP" altLang="en-US" sz="800" dirty="0">
                <a:solidFill>
                  <a:sysClr val="windowText" lastClr="000000"/>
                </a:solidFill>
              </a:rPr>
              <a:t>　</a:t>
            </a:r>
            <a:r>
              <a:rPr kumimoji="1" lang="en-US" altLang="ja-JP" sz="800" dirty="0">
                <a:solidFill>
                  <a:sysClr val="windowText" lastClr="000000"/>
                </a:solidFill>
              </a:rPr>
              <a:t>Zoom</a:t>
            </a:r>
            <a:r>
              <a:rPr kumimoji="1" lang="ja-JP" altLang="en-US" sz="800" dirty="0">
                <a:solidFill>
                  <a:sysClr val="windowText" lastClr="000000"/>
                </a:solidFill>
              </a:rPr>
              <a:t>のアカウントの取得</a:t>
            </a:r>
            <a:endParaRPr kumimoji="1" lang="en-US" altLang="ja-JP" sz="800" dirty="0">
              <a:solidFill>
                <a:sysClr val="windowText" lastClr="000000"/>
              </a:solidFill>
            </a:endParaRPr>
          </a:p>
          <a:p>
            <a:pPr marL="109538" indent="-109538">
              <a:lnSpc>
                <a:spcPts val="1200"/>
              </a:lnSpc>
            </a:pPr>
            <a:endParaRPr kumimoji="1" lang="en-US" altLang="ja-JP" sz="800" dirty="0">
              <a:solidFill>
                <a:sysClr val="windowText" lastClr="000000"/>
              </a:solidFill>
            </a:endParaRPr>
          </a:p>
          <a:p>
            <a:pPr marL="109538" indent="-109538">
              <a:lnSpc>
                <a:spcPts val="1200"/>
              </a:lnSpc>
            </a:pPr>
            <a:r>
              <a:rPr kumimoji="1" lang="ja-JP" altLang="en-US" sz="800" dirty="0">
                <a:solidFill>
                  <a:sysClr val="windowText" lastClr="000000"/>
                </a:solidFill>
              </a:rPr>
              <a:t>①</a:t>
            </a:r>
            <a:r>
              <a:rPr kumimoji="1" lang="en-US" altLang="ja-JP" sz="800" dirty="0">
                <a:solidFill>
                  <a:sysClr val="windowText" lastClr="000000"/>
                </a:solidFill>
              </a:rPr>
              <a:t>Zoom</a:t>
            </a:r>
            <a:r>
              <a:rPr kumimoji="1" lang="ja-JP" altLang="en-US" sz="800" dirty="0">
                <a:solidFill>
                  <a:sysClr val="windowText" lastClr="000000"/>
                </a:solidFill>
              </a:rPr>
              <a:t>の</a:t>
            </a:r>
            <a:r>
              <a:rPr kumimoji="1" lang="en-US" altLang="ja-JP" sz="800" dirty="0">
                <a:solidFill>
                  <a:sysClr val="windowText" lastClr="000000"/>
                </a:solidFill>
              </a:rPr>
              <a:t>HP</a:t>
            </a:r>
            <a:r>
              <a:rPr kumimoji="1" lang="ja-JP" altLang="en-US" sz="800" dirty="0">
                <a:solidFill>
                  <a:sysClr val="windowText" lastClr="000000"/>
                </a:solidFill>
              </a:rPr>
              <a:t>にアクセ</a:t>
            </a:r>
            <a:r>
              <a:rPr lang="en-US" altLang="ja-JP" sz="800" dirty="0">
                <a:hlinkClick r:id="rId3"/>
              </a:rPr>
              <a:t>https://zoom.us/</a:t>
            </a:r>
            <a:endParaRPr lang="en-US" altLang="ja-JP" sz="800" dirty="0"/>
          </a:p>
          <a:p>
            <a:pPr marL="109538" indent="-109538">
              <a:lnSpc>
                <a:spcPts val="1200"/>
              </a:lnSpc>
            </a:pPr>
            <a:r>
              <a:rPr kumimoji="1" lang="ja-JP" altLang="en-US" sz="800" dirty="0">
                <a:solidFill>
                  <a:sysClr val="windowText" lastClr="000000"/>
                </a:solidFill>
              </a:rPr>
              <a:t>②サイト右上の「サインアップは無料です」をクリック</a:t>
            </a:r>
            <a:endParaRPr kumimoji="1" lang="en-US" altLang="ja-JP" sz="800" dirty="0">
              <a:solidFill>
                <a:sysClr val="windowText" lastClr="000000"/>
              </a:solidFill>
            </a:endParaRPr>
          </a:p>
          <a:p>
            <a:pPr marL="109538" indent="-109538">
              <a:lnSpc>
                <a:spcPts val="1200"/>
              </a:lnSpc>
            </a:pPr>
            <a:endParaRPr kumimoji="1" lang="en-US" altLang="ja-JP" sz="800" dirty="0">
              <a:solidFill>
                <a:sysClr val="windowText" lastClr="000000"/>
              </a:solidFill>
            </a:endParaRPr>
          </a:p>
          <a:p>
            <a:pPr marL="109538" indent="-109538">
              <a:lnSpc>
                <a:spcPts val="1200"/>
              </a:lnSpc>
            </a:pPr>
            <a:r>
              <a:rPr kumimoji="1" lang="ja-JP" altLang="en-US" sz="800" dirty="0">
                <a:solidFill>
                  <a:sysClr val="windowText" lastClr="000000"/>
                </a:solidFill>
              </a:rPr>
              <a:t>③指示に従い誕生日を入力</a:t>
            </a:r>
            <a:endParaRPr kumimoji="1" lang="en-US" altLang="ja-JP" sz="800" dirty="0">
              <a:solidFill>
                <a:sysClr val="windowText" lastClr="000000"/>
              </a:solidFill>
            </a:endParaRPr>
          </a:p>
          <a:p>
            <a:pPr marL="109538" indent="-109538">
              <a:lnSpc>
                <a:spcPts val="1200"/>
              </a:lnSpc>
            </a:pPr>
            <a:endParaRPr kumimoji="1" lang="en-US" altLang="ja-JP" sz="800" dirty="0">
              <a:solidFill>
                <a:sysClr val="windowText" lastClr="000000"/>
              </a:solidFill>
            </a:endParaRPr>
          </a:p>
          <a:p>
            <a:pPr marL="109538" indent="-109538">
              <a:lnSpc>
                <a:spcPts val="1200"/>
              </a:lnSpc>
            </a:pPr>
            <a:endParaRPr kumimoji="1" lang="en-US" altLang="ja-JP" sz="800" dirty="0">
              <a:solidFill>
                <a:sysClr val="windowText" lastClr="000000"/>
              </a:solidFill>
            </a:endParaRPr>
          </a:p>
          <a:p>
            <a:pPr marL="109538" indent="-109538">
              <a:lnSpc>
                <a:spcPts val="1200"/>
              </a:lnSpc>
            </a:pPr>
            <a:endParaRPr kumimoji="1" lang="en-US" altLang="ja-JP" sz="800" dirty="0">
              <a:solidFill>
                <a:sysClr val="windowText" lastClr="000000"/>
              </a:solidFill>
            </a:endParaRPr>
          </a:p>
          <a:p>
            <a:pPr marL="109538" indent="-109538">
              <a:lnSpc>
                <a:spcPts val="1200"/>
              </a:lnSpc>
            </a:pPr>
            <a:r>
              <a:rPr kumimoji="1" lang="ja-JP" altLang="en-US" sz="800" dirty="0">
                <a:solidFill>
                  <a:sysClr val="windowText" lastClr="000000"/>
                </a:solidFill>
              </a:rPr>
              <a:t>④メールアドレスを入力</a:t>
            </a:r>
            <a:endParaRPr kumimoji="1" lang="en-US" altLang="ja-JP" sz="800" dirty="0">
              <a:solidFill>
                <a:sysClr val="windowText" lastClr="000000"/>
              </a:solidFill>
            </a:endParaRPr>
          </a:p>
          <a:p>
            <a:pPr marL="109538" indent="-109538">
              <a:lnSpc>
                <a:spcPts val="1200"/>
              </a:lnSpc>
            </a:pPr>
            <a:endParaRPr kumimoji="1" lang="en-US" altLang="ja-JP" sz="800" dirty="0">
              <a:solidFill>
                <a:sysClr val="windowText" lastClr="000000"/>
              </a:solidFill>
            </a:endParaRPr>
          </a:p>
          <a:p>
            <a:pPr marL="109538" indent="-109538">
              <a:lnSpc>
                <a:spcPts val="1200"/>
              </a:lnSpc>
            </a:pPr>
            <a:endParaRPr kumimoji="1" lang="en-US" altLang="ja-JP" sz="800" dirty="0">
              <a:solidFill>
                <a:sysClr val="windowText" lastClr="000000"/>
              </a:solidFill>
            </a:endParaRPr>
          </a:p>
          <a:p>
            <a:pPr marL="109538" indent="-109538">
              <a:lnSpc>
                <a:spcPts val="1200"/>
              </a:lnSpc>
            </a:pPr>
            <a:r>
              <a:rPr kumimoji="1" lang="ja-JP" altLang="en-US" sz="800" dirty="0">
                <a:solidFill>
                  <a:sysClr val="windowText" lastClr="000000"/>
                </a:solidFill>
              </a:rPr>
              <a:t>　</a:t>
            </a:r>
            <a:r>
              <a:rPr kumimoji="1" lang="en-US" altLang="ja-JP" sz="800" dirty="0">
                <a:solidFill>
                  <a:sysClr val="windowText" lastClr="000000"/>
                </a:solidFill>
              </a:rPr>
              <a:t>Gmail</a:t>
            </a:r>
            <a:r>
              <a:rPr kumimoji="1" lang="ja-JP" altLang="en-US" sz="800" dirty="0">
                <a:solidFill>
                  <a:sysClr val="windowText" lastClr="000000"/>
                </a:solidFill>
              </a:rPr>
              <a:t>をお持ちの方は「</a:t>
            </a:r>
            <a:r>
              <a:rPr kumimoji="1" lang="en-US" altLang="ja-JP" sz="800" dirty="0">
                <a:solidFill>
                  <a:sysClr val="windowText" lastClr="000000"/>
                </a:solidFill>
              </a:rPr>
              <a:t>Google</a:t>
            </a:r>
            <a:r>
              <a:rPr kumimoji="1" lang="ja-JP" altLang="en-US" sz="800" dirty="0">
                <a:solidFill>
                  <a:sysClr val="windowText" lastClr="000000"/>
                </a:solidFill>
              </a:rPr>
              <a:t>でサインアップ」で登録するとログインが簡単です。</a:t>
            </a:r>
            <a:endParaRPr kumimoji="1" lang="en-US" altLang="ja-JP" sz="800" dirty="0">
              <a:solidFill>
                <a:sysClr val="windowText" lastClr="000000"/>
              </a:solidFill>
            </a:endParaRPr>
          </a:p>
          <a:p>
            <a:pPr marL="109538" indent="-109538">
              <a:lnSpc>
                <a:spcPts val="1200"/>
              </a:lnSpc>
            </a:pPr>
            <a:r>
              <a:rPr kumimoji="1" lang="ja-JP" altLang="en-US" sz="800" dirty="0">
                <a:solidFill>
                  <a:sysClr val="windowText" lastClr="000000"/>
                </a:solidFill>
              </a:rPr>
              <a:t>⑤確認メールが飛ぶので登録したメールを確認・アクティベート（タイトル；</a:t>
            </a:r>
            <a:r>
              <a:rPr kumimoji="1" lang="en-US" altLang="ja-JP" sz="800" dirty="0">
                <a:solidFill>
                  <a:sysClr val="windowText" lastClr="000000"/>
                </a:solidFill>
              </a:rPr>
              <a:t>Zoom</a:t>
            </a:r>
            <a:r>
              <a:rPr kumimoji="1" lang="ja-JP" altLang="en-US" sz="800" dirty="0">
                <a:solidFill>
                  <a:sysClr val="windowText" lastClr="000000"/>
                </a:solidFill>
              </a:rPr>
              <a:t>アカウントをアクティベートしてください</a:t>
            </a:r>
            <a:r>
              <a:rPr kumimoji="1" lang="en-US" altLang="ja-JP" sz="800" dirty="0">
                <a:solidFill>
                  <a:sysClr val="windowText" lastClr="000000"/>
                </a:solidFill>
              </a:rPr>
              <a:t>)</a:t>
            </a:r>
          </a:p>
          <a:p>
            <a:pPr marL="109538" indent="-109538">
              <a:lnSpc>
                <a:spcPts val="1200"/>
              </a:lnSpc>
            </a:pPr>
            <a:endParaRPr kumimoji="1" lang="en-US" altLang="ja-JP" sz="800" dirty="0">
              <a:solidFill>
                <a:sysClr val="windowText" lastClr="000000"/>
              </a:solidFill>
            </a:endParaRPr>
          </a:p>
          <a:p>
            <a:pPr marL="109538" indent="-109538">
              <a:lnSpc>
                <a:spcPts val="1200"/>
              </a:lnSpc>
            </a:pPr>
            <a:endParaRPr kumimoji="1" lang="en-US" altLang="ja-JP" sz="800" dirty="0">
              <a:solidFill>
                <a:sysClr val="windowText" lastClr="000000"/>
              </a:solidFill>
            </a:endParaRPr>
          </a:p>
          <a:p>
            <a:pPr marL="109538" indent="-109538">
              <a:lnSpc>
                <a:spcPts val="1200"/>
              </a:lnSpc>
            </a:pPr>
            <a:endParaRPr kumimoji="1" lang="en-US" altLang="ja-JP" sz="800" dirty="0">
              <a:solidFill>
                <a:sysClr val="windowText" lastClr="000000"/>
              </a:solidFill>
            </a:endParaRPr>
          </a:p>
          <a:p>
            <a:pPr marL="109538" indent="-109538">
              <a:lnSpc>
                <a:spcPts val="1200"/>
              </a:lnSpc>
            </a:pPr>
            <a:r>
              <a:rPr kumimoji="1" lang="ja-JP" altLang="en-US" sz="800" dirty="0">
                <a:solidFill>
                  <a:sysClr val="windowText" lastClr="000000"/>
                </a:solidFill>
              </a:rPr>
              <a:t>⑥適切に回答する。通常は“いいえ“</a:t>
            </a:r>
            <a:endParaRPr kumimoji="1" lang="en-US" altLang="ja-JP" sz="800" dirty="0">
              <a:solidFill>
                <a:sysClr val="windowText" lastClr="000000"/>
              </a:solidFill>
            </a:endParaRPr>
          </a:p>
          <a:p>
            <a:pPr marL="109538" indent="-109538">
              <a:lnSpc>
                <a:spcPts val="1200"/>
              </a:lnSpc>
            </a:pPr>
            <a:endParaRPr kumimoji="1" lang="en-US" altLang="ja-JP" sz="800" dirty="0">
              <a:solidFill>
                <a:sysClr val="windowText" lastClr="000000"/>
              </a:solidFill>
            </a:endParaRPr>
          </a:p>
          <a:p>
            <a:pPr marL="109538" indent="-109538">
              <a:lnSpc>
                <a:spcPts val="1200"/>
              </a:lnSpc>
            </a:pPr>
            <a:endParaRPr kumimoji="1" lang="en-US" altLang="ja-JP" sz="800" dirty="0">
              <a:solidFill>
                <a:sysClr val="windowText" lastClr="000000"/>
              </a:solidFill>
            </a:endParaRPr>
          </a:p>
          <a:p>
            <a:pPr marL="109538" indent="-109538">
              <a:lnSpc>
                <a:spcPts val="1200"/>
              </a:lnSpc>
            </a:pPr>
            <a:endParaRPr kumimoji="1" lang="en-US" altLang="ja-JP" sz="800" dirty="0">
              <a:solidFill>
                <a:sysClr val="windowText" lastClr="000000"/>
              </a:solidFill>
            </a:endParaRPr>
          </a:p>
          <a:p>
            <a:pPr marL="109538" indent="-109538">
              <a:lnSpc>
                <a:spcPts val="1200"/>
              </a:lnSpc>
            </a:pPr>
            <a:endParaRPr kumimoji="1" lang="en-US" altLang="ja-JP" sz="800" dirty="0">
              <a:solidFill>
                <a:sysClr val="windowText" lastClr="000000"/>
              </a:solidFill>
            </a:endParaRPr>
          </a:p>
          <a:p>
            <a:pPr marL="109538" indent="-109538">
              <a:lnSpc>
                <a:spcPts val="1200"/>
              </a:lnSpc>
            </a:pPr>
            <a:endParaRPr kumimoji="1" lang="en-US" altLang="ja-JP" sz="800" dirty="0">
              <a:solidFill>
                <a:sysClr val="windowText" lastClr="000000"/>
              </a:solidFill>
            </a:endParaRPr>
          </a:p>
          <a:p>
            <a:pPr marL="109538" indent="-109538">
              <a:lnSpc>
                <a:spcPts val="1200"/>
              </a:lnSpc>
            </a:pPr>
            <a:endParaRPr kumimoji="1" lang="en-US" altLang="ja-JP" sz="800" dirty="0">
              <a:solidFill>
                <a:sysClr val="windowText" lastClr="000000"/>
              </a:solidFill>
            </a:endParaRPr>
          </a:p>
          <a:p>
            <a:pPr marL="109538" indent="-109538">
              <a:lnSpc>
                <a:spcPts val="1200"/>
              </a:lnSpc>
            </a:pPr>
            <a:r>
              <a:rPr kumimoji="1" lang="ja-JP" altLang="en-US" sz="800" dirty="0">
                <a:solidFill>
                  <a:sysClr val="windowText" lastClr="000000"/>
                </a:solidFill>
              </a:rPr>
              <a:t>⑦ユーザー登録を行います。氏名は本名を正しく入力してください。</a:t>
            </a:r>
            <a:endParaRPr kumimoji="1" lang="en-US" altLang="ja-JP" sz="800" dirty="0">
              <a:solidFill>
                <a:sysClr val="windowText" lastClr="000000"/>
              </a:solidFill>
            </a:endParaRPr>
          </a:p>
          <a:p>
            <a:pPr marL="109538" indent="-109538">
              <a:lnSpc>
                <a:spcPts val="1200"/>
              </a:lnSpc>
            </a:pPr>
            <a:endParaRPr kumimoji="1" lang="en-US" altLang="ja-JP" sz="800" dirty="0">
              <a:solidFill>
                <a:sysClr val="windowText" lastClr="000000"/>
              </a:solidFill>
            </a:endParaRPr>
          </a:p>
          <a:p>
            <a:pPr marL="109538" indent="-109538">
              <a:lnSpc>
                <a:spcPts val="1200"/>
              </a:lnSpc>
            </a:pPr>
            <a:endParaRPr kumimoji="1" lang="en-US" altLang="ja-JP" sz="800" dirty="0">
              <a:solidFill>
                <a:sysClr val="windowText" lastClr="000000"/>
              </a:solidFill>
            </a:endParaRPr>
          </a:p>
          <a:p>
            <a:pPr marL="109538" indent="-109538">
              <a:lnSpc>
                <a:spcPts val="1200"/>
              </a:lnSpc>
            </a:pPr>
            <a:endParaRPr kumimoji="1" lang="en-US" altLang="ja-JP" sz="800" dirty="0">
              <a:solidFill>
                <a:sysClr val="windowText" lastClr="000000"/>
              </a:solidFill>
            </a:endParaRPr>
          </a:p>
          <a:p>
            <a:pPr marL="109538" indent="-109538">
              <a:lnSpc>
                <a:spcPts val="1200"/>
              </a:lnSpc>
            </a:pPr>
            <a:endParaRPr kumimoji="1" lang="en-US" altLang="ja-JP" sz="800" dirty="0">
              <a:solidFill>
                <a:sysClr val="windowText" lastClr="000000"/>
              </a:solidFill>
            </a:endParaRPr>
          </a:p>
          <a:p>
            <a:pPr marL="109538" indent="-109538">
              <a:lnSpc>
                <a:spcPts val="1200"/>
              </a:lnSpc>
            </a:pPr>
            <a:endParaRPr kumimoji="1" lang="en-US" altLang="ja-JP" sz="800" dirty="0">
              <a:solidFill>
                <a:sysClr val="windowText" lastClr="000000"/>
              </a:solidFill>
            </a:endParaRPr>
          </a:p>
          <a:p>
            <a:pPr marL="109538" indent="-109538">
              <a:lnSpc>
                <a:spcPts val="1200"/>
              </a:lnSpc>
            </a:pPr>
            <a:endParaRPr kumimoji="1" lang="en-US" altLang="ja-JP" sz="800" dirty="0">
              <a:solidFill>
                <a:sysClr val="windowText" lastClr="000000"/>
              </a:solidFill>
            </a:endParaRPr>
          </a:p>
          <a:p>
            <a:pPr marL="109538" indent="-109538">
              <a:lnSpc>
                <a:spcPts val="1200"/>
              </a:lnSpc>
            </a:pPr>
            <a:r>
              <a:rPr kumimoji="1" lang="ja-JP" altLang="en-US" sz="800" dirty="0">
                <a:solidFill>
                  <a:sysClr val="windowText" lastClr="000000"/>
                </a:solidFill>
              </a:rPr>
              <a:t>⑦ユーザー登録が終わると次の画面になります。早速テストミーティングを行ってみましょう。</a:t>
            </a:r>
            <a:endParaRPr kumimoji="1" lang="en-US" altLang="ja-JP" sz="800" dirty="0">
              <a:solidFill>
                <a:sysClr val="windowText" lastClr="000000"/>
              </a:solidFill>
            </a:endParaRPr>
          </a:p>
          <a:p>
            <a:pPr marL="109538" indent="-109538">
              <a:lnSpc>
                <a:spcPts val="1200"/>
              </a:lnSpc>
            </a:pPr>
            <a:endParaRPr kumimoji="1" lang="en-US" altLang="ja-JP" sz="800" dirty="0">
              <a:solidFill>
                <a:sysClr val="windowText" lastClr="000000"/>
              </a:solidFill>
            </a:endParaRPr>
          </a:p>
          <a:p>
            <a:pPr marL="109538" indent="-109538">
              <a:lnSpc>
                <a:spcPts val="1200"/>
              </a:lnSpc>
            </a:pPr>
            <a:endParaRPr kumimoji="1" lang="en-US" altLang="ja-JP" sz="800" dirty="0">
              <a:solidFill>
                <a:sysClr val="windowText" lastClr="000000"/>
              </a:solidFill>
            </a:endParaRPr>
          </a:p>
          <a:p>
            <a:pPr marL="109538" indent="-109538">
              <a:lnSpc>
                <a:spcPts val="1200"/>
              </a:lnSpc>
            </a:pPr>
            <a:endParaRPr kumimoji="1" lang="en-US" altLang="ja-JP" sz="800" dirty="0">
              <a:solidFill>
                <a:sysClr val="windowText" lastClr="000000"/>
              </a:solidFill>
            </a:endParaRPr>
          </a:p>
          <a:p>
            <a:pPr marL="109538" indent="-109538">
              <a:lnSpc>
                <a:spcPts val="1200"/>
              </a:lnSpc>
            </a:pPr>
            <a:endParaRPr kumimoji="1" lang="en-US" altLang="ja-JP" sz="800" dirty="0">
              <a:solidFill>
                <a:sysClr val="windowText" lastClr="000000"/>
              </a:solidFill>
            </a:endParaRPr>
          </a:p>
          <a:p>
            <a:pPr marL="109538" indent="-109538">
              <a:lnSpc>
                <a:spcPts val="1200"/>
              </a:lnSpc>
            </a:pPr>
            <a:endParaRPr kumimoji="1" lang="en-US" altLang="ja-JP" sz="800" dirty="0">
              <a:solidFill>
                <a:sysClr val="windowText" lastClr="000000"/>
              </a:solidFill>
            </a:endParaRPr>
          </a:p>
          <a:p>
            <a:pPr marL="109538" indent="-109538">
              <a:lnSpc>
                <a:spcPts val="1200"/>
              </a:lnSpc>
            </a:pPr>
            <a:endParaRPr kumimoji="1" lang="en-US" altLang="ja-JP" sz="1600" dirty="0">
              <a:solidFill>
                <a:schemeClr val="bg1"/>
              </a:solidFill>
              <a:highlight>
                <a:srgbClr val="008000"/>
              </a:highlight>
            </a:endParaRPr>
          </a:p>
          <a:p>
            <a:pPr marL="109538" indent="-109538">
              <a:lnSpc>
                <a:spcPts val="1200"/>
              </a:lnSpc>
            </a:pPr>
            <a:r>
              <a:rPr kumimoji="1" lang="ja-JP" altLang="en-US" sz="1600" dirty="0">
                <a:solidFill>
                  <a:schemeClr val="bg1"/>
                </a:solidFill>
                <a:highlight>
                  <a:srgbClr val="008000"/>
                </a:highlight>
              </a:rPr>
              <a:t>２</a:t>
            </a:r>
            <a:r>
              <a:rPr kumimoji="1" lang="ja-JP" altLang="en-US" sz="800" dirty="0">
                <a:solidFill>
                  <a:sysClr val="windowText" lastClr="000000"/>
                </a:solidFill>
              </a:rPr>
              <a:t>　テストミーティングの開始</a:t>
            </a:r>
            <a:endParaRPr kumimoji="1" lang="en-US" altLang="ja-JP" sz="800" dirty="0">
              <a:solidFill>
                <a:sysClr val="windowText" lastClr="000000"/>
              </a:solidFill>
            </a:endParaRPr>
          </a:p>
          <a:p>
            <a:pPr marL="109538" indent="-109538">
              <a:lnSpc>
                <a:spcPts val="1200"/>
              </a:lnSpc>
            </a:pPr>
            <a:endParaRPr kumimoji="1" lang="en-US" altLang="ja-JP" sz="800" dirty="0">
              <a:solidFill>
                <a:sysClr val="windowText" lastClr="000000"/>
              </a:solidFill>
            </a:endParaRPr>
          </a:p>
          <a:p>
            <a:pPr marL="109538" indent="-109538">
              <a:lnSpc>
                <a:spcPts val="1200"/>
              </a:lnSpc>
            </a:pPr>
            <a:r>
              <a:rPr kumimoji="1" lang="ja-JP" altLang="en-US" sz="800" dirty="0">
                <a:solidFill>
                  <a:sysClr val="windowText" lastClr="000000"/>
                </a:solidFill>
              </a:rPr>
              <a:t>①うまく接続ができるかと基本ソフトのインストールのために、テストミーティングを行います。「</a:t>
            </a:r>
            <a:r>
              <a:rPr kumimoji="1" lang="en-US" altLang="ja-JP" sz="800" dirty="0">
                <a:solidFill>
                  <a:sysClr val="windowText" lastClr="000000"/>
                </a:solidFill>
              </a:rPr>
              <a:t>Zoom</a:t>
            </a:r>
            <a:r>
              <a:rPr kumimoji="1" lang="ja-JP" altLang="en-US" sz="800" dirty="0">
                <a:solidFill>
                  <a:sysClr val="windowText" lastClr="000000"/>
                </a:solidFill>
              </a:rPr>
              <a:t>ミーティングを今すぐ開始」をクリック</a:t>
            </a:r>
            <a:endParaRPr kumimoji="1" lang="en-US" altLang="ja-JP" sz="800" dirty="0">
              <a:solidFill>
                <a:sysClr val="windowText" lastClr="000000"/>
              </a:solidFill>
            </a:endParaRPr>
          </a:p>
          <a:p>
            <a:pPr marL="109538" indent="-109538">
              <a:lnSpc>
                <a:spcPts val="1200"/>
              </a:lnSpc>
            </a:pPr>
            <a:endParaRPr kumimoji="1" lang="en-US" altLang="ja-JP" sz="800" dirty="0">
              <a:solidFill>
                <a:sysClr val="windowText" lastClr="000000"/>
              </a:solidFill>
            </a:endParaRPr>
          </a:p>
          <a:p>
            <a:pPr marL="109538" indent="-109538">
              <a:lnSpc>
                <a:spcPts val="1200"/>
              </a:lnSpc>
            </a:pPr>
            <a:endParaRPr kumimoji="1" lang="en-US" altLang="ja-JP" sz="800" dirty="0">
              <a:solidFill>
                <a:sysClr val="windowText" lastClr="000000"/>
              </a:solidFill>
            </a:endParaRPr>
          </a:p>
          <a:p>
            <a:pPr marL="109538" indent="-109538">
              <a:lnSpc>
                <a:spcPts val="1200"/>
              </a:lnSpc>
            </a:pPr>
            <a:endParaRPr kumimoji="1" lang="en-US" altLang="ja-JP" sz="800" dirty="0">
              <a:solidFill>
                <a:sysClr val="windowText" lastClr="000000"/>
              </a:solidFill>
            </a:endParaRPr>
          </a:p>
          <a:p>
            <a:pPr marL="109538" indent="-109538">
              <a:lnSpc>
                <a:spcPts val="1200"/>
              </a:lnSpc>
            </a:pPr>
            <a:endParaRPr kumimoji="1" lang="en-US" altLang="ja-JP" sz="800" dirty="0">
              <a:solidFill>
                <a:sysClr val="windowText" lastClr="000000"/>
              </a:solidFill>
            </a:endParaRPr>
          </a:p>
          <a:p>
            <a:pPr marL="109538" indent="-109538">
              <a:lnSpc>
                <a:spcPts val="1200"/>
              </a:lnSpc>
            </a:pPr>
            <a:endParaRPr kumimoji="1" lang="en-US" altLang="ja-JP" sz="800" dirty="0">
              <a:solidFill>
                <a:sysClr val="windowText" lastClr="000000"/>
              </a:solidFill>
            </a:endParaRPr>
          </a:p>
        </p:txBody>
      </p:sp>
      <p:pic>
        <p:nvPicPr>
          <p:cNvPr id="8" name="図 7">
            <a:extLst>
              <a:ext uri="{FF2B5EF4-FFF2-40B4-BE49-F238E27FC236}">
                <a16:creationId xmlns:a16="http://schemas.microsoft.com/office/drawing/2014/main" id="{E9EDB809-7345-41CF-B080-DCEB7929C583}"/>
              </a:ext>
            </a:extLst>
          </p:cNvPr>
          <p:cNvPicPr>
            <a:picLocks noChangeAspect="1"/>
          </p:cNvPicPr>
          <p:nvPr/>
        </p:nvPicPr>
        <p:blipFill rotWithShape="1">
          <a:blip r:embed="rId4"/>
          <a:srcRect l="48590" t="14673" r="36026" b="80541"/>
          <a:stretch/>
        </p:blipFill>
        <p:spPr>
          <a:xfrm>
            <a:off x="845857" y="3178860"/>
            <a:ext cx="1059132" cy="185348"/>
          </a:xfrm>
          <a:prstGeom prst="rect">
            <a:avLst/>
          </a:prstGeom>
        </p:spPr>
      </p:pic>
      <p:pic>
        <p:nvPicPr>
          <p:cNvPr id="9" name="図 8">
            <a:extLst>
              <a:ext uri="{FF2B5EF4-FFF2-40B4-BE49-F238E27FC236}">
                <a16:creationId xmlns:a16="http://schemas.microsoft.com/office/drawing/2014/main" id="{4AF0A8A5-DA3C-4904-9495-2261C4438E95}"/>
              </a:ext>
            </a:extLst>
          </p:cNvPr>
          <p:cNvPicPr>
            <a:picLocks noChangeAspect="1"/>
          </p:cNvPicPr>
          <p:nvPr/>
        </p:nvPicPr>
        <p:blipFill rotWithShape="1">
          <a:blip r:embed="rId5"/>
          <a:srcRect l="20832" t="23789" r="53832" b="57429"/>
          <a:stretch/>
        </p:blipFill>
        <p:spPr>
          <a:xfrm>
            <a:off x="788376" y="3581756"/>
            <a:ext cx="1025704" cy="427715"/>
          </a:xfrm>
          <a:prstGeom prst="rect">
            <a:avLst/>
          </a:prstGeom>
        </p:spPr>
      </p:pic>
      <p:pic>
        <p:nvPicPr>
          <p:cNvPr id="10" name="図 9">
            <a:extLst>
              <a:ext uri="{FF2B5EF4-FFF2-40B4-BE49-F238E27FC236}">
                <a16:creationId xmlns:a16="http://schemas.microsoft.com/office/drawing/2014/main" id="{015CDFF2-47D5-40C4-A185-6686B94DB4BE}"/>
              </a:ext>
            </a:extLst>
          </p:cNvPr>
          <p:cNvPicPr>
            <a:picLocks noChangeAspect="1"/>
          </p:cNvPicPr>
          <p:nvPr/>
        </p:nvPicPr>
        <p:blipFill rotWithShape="1">
          <a:blip r:embed="rId6"/>
          <a:srcRect l="18591" t="26980" r="57820" b="59117"/>
          <a:stretch/>
        </p:blipFill>
        <p:spPr>
          <a:xfrm>
            <a:off x="851685" y="4140620"/>
            <a:ext cx="828866" cy="274787"/>
          </a:xfrm>
          <a:prstGeom prst="rect">
            <a:avLst/>
          </a:prstGeom>
        </p:spPr>
      </p:pic>
      <p:pic>
        <p:nvPicPr>
          <p:cNvPr id="15" name="図 14">
            <a:extLst>
              <a:ext uri="{FF2B5EF4-FFF2-40B4-BE49-F238E27FC236}">
                <a16:creationId xmlns:a16="http://schemas.microsoft.com/office/drawing/2014/main" id="{FEDEEC3A-7E17-4503-9090-435DD16222EB}"/>
              </a:ext>
            </a:extLst>
          </p:cNvPr>
          <p:cNvPicPr>
            <a:picLocks noChangeAspect="1"/>
          </p:cNvPicPr>
          <p:nvPr/>
        </p:nvPicPr>
        <p:blipFill rotWithShape="1">
          <a:blip r:embed="rId7"/>
          <a:srcRect l="14096" t="29487" r="57338" b="49145"/>
          <a:stretch/>
        </p:blipFill>
        <p:spPr>
          <a:xfrm>
            <a:off x="663074" y="5160882"/>
            <a:ext cx="1135779" cy="477891"/>
          </a:xfrm>
          <a:prstGeom prst="rect">
            <a:avLst/>
          </a:prstGeom>
        </p:spPr>
      </p:pic>
      <p:sp>
        <p:nvSpPr>
          <p:cNvPr id="18" name="楕円 17">
            <a:extLst>
              <a:ext uri="{FF2B5EF4-FFF2-40B4-BE49-F238E27FC236}">
                <a16:creationId xmlns:a16="http://schemas.microsoft.com/office/drawing/2014/main" id="{2D5F609C-5179-4CDC-8CE9-985C9F8DD161}"/>
              </a:ext>
            </a:extLst>
          </p:cNvPr>
          <p:cNvSpPr/>
          <p:nvPr/>
        </p:nvSpPr>
        <p:spPr>
          <a:xfrm>
            <a:off x="1315083" y="3141480"/>
            <a:ext cx="313394" cy="21762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1" name="図 30">
            <a:extLst>
              <a:ext uri="{FF2B5EF4-FFF2-40B4-BE49-F238E27FC236}">
                <a16:creationId xmlns:a16="http://schemas.microsoft.com/office/drawing/2014/main" id="{8B281269-9D7F-41F7-ADB0-C7AC68FE84AD}"/>
              </a:ext>
            </a:extLst>
          </p:cNvPr>
          <p:cNvPicPr>
            <a:picLocks noChangeAspect="1"/>
          </p:cNvPicPr>
          <p:nvPr/>
        </p:nvPicPr>
        <p:blipFill rotWithShape="1">
          <a:blip r:embed="rId8"/>
          <a:srcRect l="28654" t="26807" r="46025" b="55713"/>
          <a:stretch/>
        </p:blipFill>
        <p:spPr>
          <a:xfrm>
            <a:off x="692568" y="5814625"/>
            <a:ext cx="1147100" cy="445411"/>
          </a:xfrm>
          <a:prstGeom prst="rect">
            <a:avLst/>
          </a:prstGeom>
        </p:spPr>
      </p:pic>
      <p:pic>
        <p:nvPicPr>
          <p:cNvPr id="32" name="図 31">
            <a:extLst>
              <a:ext uri="{FF2B5EF4-FFF2-40B4-BE49-F238E27FC236}">
                <a16:creationId xmlns:a16="http://schemas.microsoft.com/office/drawing/2014/main" id="{99F34914-8322-43DA-A68A-D2531989A974}"/>
              </a:ext>
            </a:extLst>
          </p:cNvPr>
          <p:cNvPicPr>
            <a:picLocks noChangeAspect="1"/>
          </p:cNvPicPr>
          <p:nvPr/>
        </p:nvPicPr>
        <p:blipFill rotWithShape="1">
          <a:blip r:embed="rId9"/>
          <a:srcRect l="43186" t="33374" r="30255" b="16630"/>
          <a:stretch/>
        </p:blipFill>
        <p:spPr>
          <a:xfrm>
            <a:off x="3171939" y="2778283"/>
            <a:ext cx="700057" cy="741243"/>
          </a:xfrm>
          <a:prstGeom prst="rect">
            <a:avLst/>
          </a:prstGeom>
        </p:spPr>
      </p:pic>
      <p:sp>
        <p:nvSpPr>
          <p:cNvPr id="35" name="楕円 34">
            <a:extLst>
              <a:ext uri="{FF2B5EF4-FFF2-40B4-BE49-F238E27FC236}">
                <a16:creationId xmlns:a16="http://schemas.microsoft.com/office/drawing/2014/main" id="{6EBF9D21-916F-49BE-9B66-609B196CEFB4}"/>
              </a:ext>
            </a:extLst>
          </p:cNvPr>
          <p:cNvSpPr/>
          <p:nvPr/>
        </p:nvSpPr>
        <p:spPr>
          <a:xfrm>
            <a:off x="1441105" y="6291027"/>
            <a:ext cx="313394" cy="21762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3" name="図 32">
            <a:extLst>
              <a:ext uri="{FF2B5EF4-FFF2-40B4-BE49-F238E27FC236}">
                <a16:creationId xmlns:a16="http://schemas.microsoft.com/office/drawing/2014/main" id="{9B993C05-DD6F-4422-8E6A-60AD4A9DA2CE}"/>
              </a:ext>
            </a:extLst>
          </p:cNvPr>
          <p:cNvPicPr>
            <a:picLocks noChangeAspect="1"/>
          </p:cNvPicPr>
          <p:nvPr/>
        </p:nvPicPr>
        <p:blipFill rotWithShape="1">
          <a:blip r:embed="rId10"/>
          <a:srcRect l="10061" t="30547" r="29624" b="11719"/>
          <a:stretch/>
        </p:blipFill>
        <p:spPr>
          <a:xfrm>
            <a:off x="3049460" y="4037859"/>
            <a:ext cx="1398268" cy="752861"/>
          </a:xfrm>
          <a:prstGeom prst="rect">
            <a:avLst/>
          </a:prstGeom>
        </p:spPr>
      </p:pic>
      <p:sp>
        <p:nvSpPr>
          <p:cNvPr id="41" name="テキスト ボックス 40">
            <a:extLst>
              <a:ext uri="{FF2B5EF4-FFF2-40B4-BE49-F238E27FC236}">
                <a16:creationId xmlns:a16="http://schemas.microsoft.com/office/drawing/2014/main" id="{44C97259-5CE2-46CE-96FD-0921A9810284}"/>
              </a:ext>
            </a:extLst>
          </p:cNvPr>
          <p:cNvSpPr txBox="1"/>
          <p:nvPr/>
        </p:nvSpPr>
        <p:spPr>
          <a:xfrm>
            <a:off x="250841" y="426657"/>
            <a:ext cx="4730973" cy="430887"/>
          </a:xfrm>
          <a:prstGeom prst="rect">
            <a:avLst/>
          </a:prstGeom>
          <a:noFill/>
        </p:spPr>
        <p:txBody>
          <a:bodyPr wrap="square" rtlCol="0">
            <a:spAutoFit/>
          </a:bodyPr>
          <a:lstStyle/>
          <a:p>
            <a:r>
              <a:rPr kumimoji="1" lang="en-US" altLang="ja-JP" sz="1100" dirty="0"/>
              <a:t>Zoom</a:t>
            </a:r>
            <a:r>
              <a:rPr kumimoji="1" lang="ja-JP" altLang="en-US" sz="1100" dirty="0"/>
              <a:t>による討議には</a:t>
            </a:r>
            <a:r>
              <a:rPr kumimoji="1" lang="en-US" altLang="ja-JP" sz="1100" dirty="0"/>
              <a:t>Web</a:t>
            </a:r>
            <a:r>
              <a:rPr kumimoji="1" lang="ja-JP" altLang="en-US" sz="1100" dirty="0"/>
              <a:t>カメラ＋マイクがついた</a:t>
            </a:r>
            <a:r>
              <a:rPr kumimoji="1" lang="en-US" altLang="ja-JP" sz="1100" dirty="0"/>
              <a:t>PC(</a:t>
            </a:r>
            <a:r>
              <a:rPr kumimoji="1" lang="ja-JP" altLang="en-US" sz="1100" dirty="0"/>
              <a:t>有線</a:t>
            </a:r>
            <a:r>
              <a:rPr kumimoji="1" lang="en-US" altLang="ja-JP" sz="1100" dirty="0"/>
              <a:t>LAN</a:t>
            </a:r>
            <a:r>
              <a:rPr kumimoji="1" lang="ja-JP" altLang="en-US" sz="1100" dirty="0"/>
              <a:t>が望ましい</a:t>
            </a:r>
            <a:r>
              <a:rPr kumimoji="1" lang="en-US" altLang="ja-JP" sz="1100" dirty="0"/>
              <a:t>)</a:t>
            </a:r>
            <a:r>
              <a:rPr kumimoji="1" lang="ja-JP" altLang="en-US" sz="1100" dirty="0"/>
              <a:t>が必要です。発表者側にはスマートフォンを推奨しません。</a:t>
            </a:r>
          </a:p>
        </p:txBody>
      </p:sp>
      <p:pic>
        <p:nvPicPr>
          <p:cNvPr id="1028" name="Picture 4" descr="ノートパソコンのシルエット03 | 無料のAi・PNG白黒シルエットイラスト">
            <a:extLst>
              <a:ext uri="{FF2B5EF4-FFF2-40B4-BE49-F238E27FC236}">
                <a16:creationId xmlns:a16="http://schemas.microsoft.com/office/drawing/2014/main" id="{FA1E1D0D-E1BD-4359-A624-ACD397B8129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57758" y="970778"/>
            <a:ext cx="1182497" cy="118249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スマホ イラスト」の画像検索結果">
            <a:extLst>
              <a:ext uri="{FF2B5EF4-FFF2-40B4-BE49-F238E27FC236}">
                <a16:creationId xmlns:a16="http://schemas.microsoft.com/office/drawing/2014/main" id="{FDE5FD4D-1F1A-49E0-8BFB-4039B7EB65D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95759" y="1129401"/>
            <a:ext cx="1102736" cy="827052"/>
          </a:xfrm>
          <a:prstGeom prst="rect">
            <a:avLst/>
          </a:prstGeom>
          <a:noFill/>
          <a:extLst>
            <a:ext uri="{909E8E84-426E-40DD-AFC4-6F175D3DCCD1}">
              <a14:hiddenFill xmlns:a14="http://schemas.microsoft.com/office/drawing/2010/main">
                <a:solidFill>
                  <a:srgbClr val="FFFFFF"/>
                </a:solidFill>
              </a14:hiddenFill>
            </a:ext>
          </a:extLst>
        </p:spPr>
      </p:pic>
      <p:sp>
        <p:nvSpPr>
          <p:cNvPr id="42" name="テキスト ボックス 41">
            <a:extLst>
              <a:ext uri="{FF2B5EF4-FFF2-40B4-BE49-F238E27FC236}">
                <a16:creationId xmlns:a16="http://schemas.microsoft.com/office/drawing/2014/main" id="{303B0C00-0284-4376-8114-913DBA618876}"/>
              </a:ext>
            </a:extLst>
          </p:cNvPr>
          <p:cNvSpPr txBox="1"/>
          <p:nvPr/>
        </p:nvSpPr>
        <p:spPr>
          <a:xfrm>
            <a:off x="4059494" y="1281317"/>
            <a:ext cx="543739" cy="523220"/>
          </a:xfrm>
          <a:prstGeom prst="rect">
            <a:avLst/>
          </a:prstGeom>
          <a:noFill/>
        </p:spPr>
        <p:txBody>
          <a:bodyPr wrap="none" rtlCol="0">
            <a:spAutoFit/>
          </a:bodyPr>
          <a:lstStyle/>
          <a:p>
            <a:r>
              <a:rPr kumimoji="1" lang="ja-JP" altLang="en-US" sz="2800" dirty="0">
                <a:solidFill>
                  <a:srgbClr val="FF0000"/>
                </a:solidFill>
              </a:rPr>
              <a:t>△</a:t>
            </a:r>
          </a:p>
        </p:txBody>
      </p:sp>
      <p:sp>
        <p:nvSpPr>
          <p:cNvPr id="43" name="テキスト ボックス 42">
            <a:extLst>
              <a:ext uri="{FF2B5EF4-FFF2-40B4-BE49-F238E27FC236}">
                <a16:creationId xmlns:a16="http://schemas.microsoft.com/office/drawing/2014/main" id="{73BEC83C-A69C-4968-AAB3-B6CBBDCBED00}"/>
              </a:ext>
            </a:extLst>
          </p:cNvPr>
          <p:cNvSpPr txBox="1"/>
          <p:nvPr/>
        </p:nvSpPr>
        <p:spPr>
          <a:xfrm>
            <a:off x="2463961" y="990122"/>
            <a:ext cx="1317990" cy="253916"/>
          </a:xfrm>
          <a:prstGeom prst="rect">
            <a:avLst/>
          </a:prstGeom>
          <a:noFill/>
        </p:spPr>
        <p:txBody>
          <a:bodyPr wrap="none" rtlCol="0">
            <a:spAutoFit/>
          </a:bodyPr>
          <a:lstStyle/>
          <a:p>
            <a:r>
              <a:rPr kumimoji="1" lang="en-US" altLang="ja-JP" sz="1050" dirty="0"/>
              <a:t>Web</a:t>
            </a:r>
            <a:r>
              <a:rPr kumimoji="1" lang="ja-JP" altLang="en-US" sz="1050" dirty="0"/>
              <a:t>カメラ</a:t>
            </a:r>
            <a:r>
              <a:rPr kumimoji="1" lang="en-US" altLang="ja-JP" sz="1050" dirty="0"/>
              <a:t>+</a:t>
            </a:r>
            <a:r>
              <a:rPr kumimoji="1" lang="ja-JP" altLang="en-US" sz="1050" dirty="0"/>
              <a:t>マイク</a:t>
            </a:r>
          </a:p>
        </p:txBody>
      </p:sp>
      <p:pic>
        <p:nvPicPr>
          <p:cNvPr id="1032" name="Picture 8" descr="オンライン会議のイラスト | かわいいフリー素材集 いらすとや">
            <a:extLst>
              <a:ext uri="{FF2B5EF4-FFF2-40B4-BE49-F238E27FC236}">
                <a16:creationId xmlns:a16="http://schemas.microsoft.com/office/drawing/2014/main" id="{B154870A-4492-4CCE-BB01-BC2850778FC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0417" y="935605"/>
            <a:ext cx="1421303" cy="121922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ヘッドセット イラスト」の画像検索結果">
            <a:extLst>
              <a:ext uri="{FF2B5EF4-FFF2-40B4-BE49-F238E27FC236}">
                <a16:creationId xmlns:a16="http://schemas.microsoft.com/office/drawing/2014/main" id="{8D31CC8F-2D63-4B03-943E-6C489DC1E12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04229" y="1257886"/>
            <a:ext cx="493116" cy="49311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LAN イラスト」の画像検索結果">
            <a:extLst>
              <a:ext uri="{FF2B5EF4-FFF2-40B4-BE49-F238E27FC236}">
                <a16:creationId xmlns:a16="http://schemas.microsoft.com/office/drawing/2014/main" id="{032C1B6D-BF51-4B44-858D-A5755F5CE1C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50176" y="1764850"/>
            <a:ext cx="413256" cy="413256"/>
          </a:xfrm>
          <a:prstGeom prst="rect">
            <a:avLst/>
          </a:prstGeom>
          <a:noFill/>
          <a:extLst>
            <a:ext uri="{909E8E84-426E-40DD-AFC4-6F175D3DCCD1}">
              <a14:hiddenFill xmlns:a14="http://schemas.microsoft.com/office/drawing/2010/main">
                <a:solidFill>
                  <a:srgbClr val="FFFFFF"/>
                </a:solidFill>
              </a14:hiddenFill>
            </a:ext>
          </a:extLst>
        </p:spPr>
      </p:pic>
      <p:sp>
        <p:nvSpPr>
          <p:cNvPr id="50" name="テキスト ボックス 49">
            <a:extLst>
              <a:ext uri="{FF2B5EF4-FFF2-40B4-BE49-F238E27FC236}">
                <a16:creationId xmlns:a16="http://schemas.microsoft.com/office/drawing/2014/main" id="{F16DAF79-AED9-4A27-8DEF-352F88FFFC90}"/>
              </a:ext>
            </a:extLst>
          </p:cNvPr>
          <p:cNvSpPr txBox="1"/>
          <p:nvPr/>
        </p:nvSpPr>
        <p:spPr>
          <a:xfrm>
            <a:off x="3011413" y="1918703"/>
            <a:ext cx="675185" cy="253916"/>
          </a:xfrm>
          <a:prstGeom prst="rect">
            <a:avLst/>
          </a:prstGeom>
          <a:noFill/>
        </p:spPr>
        <p:txBody>
          <a:bodyPr wrap="none" rtlCol="0">
            <a:spAutoFit/>
          </a:bodyPr>
          <a:lstStyle/>
          <a:p>
            <a:r>
              <a:rPr kumimoji="1" lang="ja-JP" altLang="en-US" sz="1050" dirty="0"/>
              <a:t>有線</a:t>
            </a:r>
            <a:r>
              <a:rPr kumimoji="1" lang="en-US" altLang="ja-JP" sz="1050" dirty="0"/>
              <a:t>LAN</a:t>
            </a:r>
            <a:endParaRPr kumimoji="1" lang="ja-JP" altLang="en-US" sz="1050" dirty="0"/>
          </a:p>
        </p:txBody>
      </p:sp>
      <p:sp>
        <p:nvSpPr>
          <p:cNvPr id="51" name="テキスト ボックス 50">
            <a:extLst>
              <a:ext uri="{FF2B5EF4-FFF2-40B4-BE49-F238E27FC236}">
                <a16:creationId xmlns:a16="http://schemas.microsoft.com/office/drawing/2014/main" id="{EE180085-0960-42A3-B0C2-E05A97A048C5}"/>
              </a:ext>
            </a:extLst>
          </p:cNvPr>
          <p:cNvSpPr txBox="1"/>
          <p:nvPr/>
        </p:nvSpPr>
        <p:spPr>
          <a:xfrm>
            <a:off x="3766417" y="1925381"/>
            <a:ext cx="1215397" cy="253916"/>
          </a:xfrm>
          <a:prstGeom prst="rect">
            <a:avLst/>
          </a:prstGeom>
          <a:noFill/>
        </p:spPr>
        <p:txBody>
          <a:bodyPr wrap="none" rtlCol="0">
            <a:spAutoFit/>
          </a:bodyPr>
          <a:lstStyle/>
          <a:p>
            <a:r>
              <a:rPr kumimoji="1" lang="en-US" altLang="ja-JP" sz="1050" dirty="0" err="1"/>
              <a:t>Wifi</a:t>
            </a:r>
            <a:r>
              <a:rPr kumimoji="1" lang="ja-JP" altLang="en-US" sz="1050" dirty="0"/>
              <a:t>は切れやすい</a:t>
            </a:r>
          </a:p>
        </p:txBody>
      </p:sp>
      <p:sp>
        <p:nvSpPr>
          <p:cNvPr id="44" name="テキスト ボックス 43">
            <a:extLst>
              <a:ext uri="{FF2B5EF4-FFF2-40B4-BE49-F238E27FC236}">
                <a16:creationId xmlns:a16="http://schemas.microsoft.com/office/drawing/2014/main" id="{C66B7F8D-8816-4510-9855-9BE47A4DBD2F}"/>
              </a:ext>
            </a:extLst>
          </p:cNvPr>
          <p:cNvSpPr txBox="1"/>
          <p:nvPr/>
        </p:nvSpPr>
        <p:spPr>
          <a:xfrm>
            <a:off x="4007606" y="603628"/>
            <a:ext cx="992579" cy="253916"/>
          </a:xfrm>
          <a:prstGeom prst="rect">
            <a:avLst/>
          </a:prstGeom>
          <a:noFill/>
        </p:spPr>
        <p:txBody>
          <a:bodyPr wrap="none" rtlCol="0">
            <a:spAutoFit/>
          </a:bodyPr>
          <a:lstStyle/>
          <a:p>
            <a:r>
              <a:rPr kumimoji="1" lang="ja-JP" altLang="en-US" sz="1050" dirty="0">
                <a:hlinkClick r:id="rId16"/>
              </a:rPr>
              <a:t>システム要件</a:t>
            </a:r>
            <a:endParaRPr kumimoji="1" lang="ja-JP" altLang="en-US" sz="1050" dirty="0"/>
          </a:p>
        </p:txBody>
      </p:sp>
      <p:sp>
        <p:nvSpPr>
          <p:cNvPr id="58" name="正方形/長方形 57">
            <a:extLst>
              <a:ext uri="{FF2B5EF4-FFF2-40B4-BE49-F238E27FC236}">
                <a16:creationId xmlns:a16="http://schemas.microsoft.com/office/drawing/2014/main" id="{1D09568F-8516-435C-A2F8-02862A2CD513}"/>
              </a:ext>
            </a:extLst>
          </p:cNvPr>
          <p:cNvSpPr/>
          <p:nvPr/>
        </p:nvSpPr>
        <p:spPr>
          <a:xfrm>
            <a:off x="5138241" y="2483001"/>
            <a:ext cx="2546306" cy="13917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numCol="1" spcCol="108000" rtlCol="0" anchor="t" anchorCtr="0"/>
          <a:lstStyle/>
          <a:p>
            <a:pPr marL="109538" indent="-109538">
              <a:lnSpc>
                <a:spcPts val="1200"/>
              </a:lnSpc>
            </a:pPr>
            <a:endParaRPr kumimoji="1" lang="en-US" altLang="ja-JP" sz="800" dirty="0">
              <a:solidFill>
                <a:sysClr val="windowText" lastClr="000000"/>
              </a:solidFill>
            </a:endParaRPr>
          </a:p>
          <a:p>
            <a:pPr marL="109538" indent="-109538">
              <a:lnSpc>
                <a:spcPts val="1200"/>
              </a:lnSpc>
            </a:pPr>
            <a:endParaRPr kumimoji="1" lang="en-US" altLang="ja-JP" sz="800" dirty="0">
              <a:solidFill>
                <a:sysClr val="windowText" lastClr="000000"/>
              </a:solidFill>
            </a:endParaRPr>
          </a:p>
          <a:p>
            <a:pPr marL="109538" indent="-109538">
              <a:lnSpc>
                <a:spcPts val="1200"/>
              </a:lnSpc>
            </a:pPr>
            <a:endParaRPr kumimoji="1" lang="en-US" altLang="ja-JP" sz="800" dirty="0">
              <a:solidFill>
                <a:sysClr val="windowText" lastClr="000000"/>
              </a:solidFill>
            </a:endParaRPr>
          </a:p>
        </p:txBody>
      </p:sp>
      <p:sp>
        <p:nvSpPr>
          <p:cNvPr id="48" name="正方形/長方形 47">
            <a:extLst>
              <a:ext uri="{FF2B5EF4-FFF2-40B4-BE49-F238E27FC236}">
                <a16:creationId xmlns:a16="http://schemas.microsoft.com/office/drawing/2014/main" id="{8F4B1C5D-2AC8-4D5C-8C30-E36566A38136}"/>
              </a:ext>
            </a:extLst>
          </p:cNvPr>
          <p:cNvSpPr/>
          <p:nvPr/>
        </p:nvSpPr>
        <p:spPr>
          <a:xfrm>
            <a:off x="7308309" y="3600714"/>
            <a:ext cx="2332626" cy="271806"/>
          </a:xfrm>
          <a:prstGeom prst="rect">
            <a:avLst/>
          </a:prstGeom>
        </p:spPr>
        <p:txBody>
          <a:bodyPr wrap="none">
            <a:spAutoFit/>
          </a:bodyPr>
          <a:lstStyle/>
          <a:p>
            <a:pPr marL="109538" indent="-109538" algn="ctr">
              <a:lnSpc>
                <a:spcPts val="1200"/>
              </a:lnSpc>
            </a:pPr>
            <a:r>
              <a:rPr kumimoji="1" lang="en-US" altLang="ja-JP" dirty="0">
                <a:solidFill>
                  <a:sysClr val="windowText" lastClr="000000"/>
                </a:solidFill>
                <a:hlinkClick r:id="rId16"/>
              </a:rPr>
              <a:t>Zoom</a:t>
            </a:r>
            <a:r>
              <a:rPr kumimoji="1" lang="ja-JP" altLang="en-US" dirty="0">
                <a:solidFill>
                  <a:sysClr val="windowText" lastClr="000000"/>
                </a:solidFill>
                <a:hlinkClick r:id="rId16"/>
              </a:rPr>
              <a:t>ヘルプセンター</a:t>
            </a:r>
            <a:endParaRPr kumimoji="1" lang="en-US" altLang="ja-JP" dirty="0">
              <a:solidFill>
                <a:sysClr val="windowText" lastClr="000000"/>
              </a:solidFill>
            </a:endParaRPr>
          </a:p>
        </p:txBody>
      </p:sp>
      <p:sp>
        <p:nvSpPr>
          <p:cNvPr id="40" name="正方形/長方形 39">
            <a:extLst>
              <a:ext uri="{FF2B5EF4-FFF2-40B4-BE49-F238E27FC236}">
                <a16:creationId xmlns:a16="http://schemas.microsoft.com/office/drawing/2014/main" id="{B45D2D5A-D33D-49D8-9B33-95CE7505E000}"/>
              </a:ext>
            </a:extLst>
          </p:cNvPr>
          <p:cNvSpPr/>
          <p:nvPr/>
        </p:nvSpPr>
        <p:spPr>
          <a:xfrm>
            <a:off x="5123930" y="328213"/>
            <a:ext cx="4408461" cy="35465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numCol="2" spcCol="108000" rtlCol="0" anchor="t" anchorCtr="0"/>
          <a:lstStyle/>
          <a:p>
            <a:pPr marL="109538" indent="-109538">
              <a:lnSpc>
                <a:spcPts val="1200"/>
              </a:lnSpc>
            </a:pPr>
            <a:r>
              <a:rPr kumimoji="1" lang="ja-JP" altLang="en-US" sz="800" dirty="0">
                <a:solidFill>
                  <a:sysClr val="windowText" lastClr="000000"/>
                </a:solidFill>
              </a:rPr>
              <a:t>②</a:t>
            </a:r>
            <a:r>
              <a:rPr kumimoji="1" lang="en-US" altLang="ja-JP" sz="800" dirty="0">
                <a:solidFill>
                  <a:sysClr val="windowText" lastClr="000000"/>
                </a:solidFill>
              </a:rPr>
              <a:t>Zoom</a:t>
            </a:r>
            <a:r>
              <a:rPr kumimoji="1" lang="ja-JP" altLang="en-US" sz="800" dirty="0">
                <a:solidFill>
                  <a:sysClr val="windowText" lastClr="000000"/>
                </a:solidFill>
              </a:rPr>
              <a:t>がインストールされていない場合は、右下の「</a:t>
            </a:r>
            <a:r>
              <a:rPr kumimoji="1" lang="en-US" altLang="ja-JP" sz="800" dirty="0">
                <a:solidFill>
                  <a:sysClr val="windowText" lastClr="000000"/>
                </a:solidFill>
              </a:rPr>
              <a:t>Zoom</a:t>
            </a:r>
            <a:r>
              <a:rPr kumimoji="1" lang="ja-JP" altLang="en-US" sz="800" dirty="0">
                <a:solidFill>
                  <a:sysClr val="windowText" lastClr="000000"/>
                </a:solidFill>
              </a:rPr>
              <a:t>をダウンロードして実行してください。」をクリック</a:t>
            </a:r>
            <a:endParaRPr kumimoji="1" lang="en-US" altLang="ja-JP" sz="800" dirty="0">
              <a:solidFill>
                <a:sysClr val="windowText" lastClr="000000"/>
              </a:solidFill>
            </a:endParaRPr>
          </a:p>
          <a:p>
            <a:pPr marL="109538" indent="-109538">
              <a:lnSpc>
                <a:spcPts val="1200"/>
              </a:lnSpc>
            </a:pPr>
            <a:endParaRPr kumimoji="1" lang="en-US" altLang="ja-JP" sz="800" dirty="0">
              <a:solidFill>
                <a:sysClr val="windowText" lastClr="000000"/>
              </a:solidFill>
            </a:endParaRPr>
          </a:p>
          <a:p>
            <a:pPr marL="109538" indent="-109538">
              <a:lnSpc>
                <a:spcPts val="1200"/>
              </a:lnSpc>
            </a:pPr>
            <a:endParaRPr kumimoji="1" lang="en-US" altLang="ja-JP" sz="800" dirty="0">
              <a:solidFill>
                <a:sysClr val="windowText" lastClr="000000"/>
              </a:solidFill>
            </a:endParaRPr>
          </a:p>
          <a:p>
            <a:pPr marL="109538" indent="-109538">
              <a:lnSpc>
                <a:spcPts val="1200"/>
              </a:lnSpc>
            </a:pPr>
            <a:endParaRPr kumimoji="1" lang="en-US" altLang="ja-JP" sz="800" dirty="0">
              <a:solidFill>
                <a:sysClr val="windowText" lastClr="000000"/>
              </a:solidFill>
            </a:endParaRPr>
          </a:p>
          <a:p>
            <a:pPr marL="109538" indent="-109538">
              <a:lnSpc>
                <a:spcPts val="1200"/>
              </a:lnSpc>
            </a:pPr>
            <a:endParaRPr kumimoji="1" lang="en-US" altLang="ja-JP" sz="800" dirty="0">
              <a:solidFill>
                <a:sysClr val="windowText" lastClr="000000"/>
              </a:solidFill>
            </a:endParaRPr>
          </a:p>
          <a:p>
            <a:pPr marL="109538" indent="-109538">
              <a:lnSpc>
                <a:spcPts val="1200"/>
              </a:lnSpc>
            </a:pPr>
            <a:endParaRPr kumimoji="1" lang="en-US" altLang="ja-JP" sz="800" dirty="0">
              <a:solidFill>
                <a:sysClr val="windowText" lastClr="000000"/>
              </a:solidFill>
            </a:endParaRPr>
          </a:p>
          <a:p>
            <a:pPr marL="109538" indent="-109538">
              <a:lnSpc>
                <a:spcPts val="1200"/>
              </a:lnSpc>
            </a:pPr>
            <a:endParaRPr kumimoji="1" lang="en-US" altLang="ja-JP" sz="800" dirty="0">
              <a:solidFill>
                <a:sysClr val="windowText" lastClr="000000"/>
              </a:solidFill>
            </a:endParaRPr>
          </a:p>
          <a:p>
            <a:pPr marL="109538" indent="-109538">
              <a:lnSpc>
                <a:spcPts val="1200"/>
              </a:lnSpc>
            </a:pPr>
            <a:endParaRPr kumimoji="1" lang="en-US" altLang="ja-JP" sz="800" dirty="0">
              <a:solidFill>
                <a:sysClr val="windowText" lastClr="000000"/>
              </a:solidFill>
            </a:endParaRPr>
          </a:p>
          <a:p>
            <a:pPr marL="109538" indent="-109538">
              <a:lnSpc>
                <a:spcPts val="1200"/>
              </a:lnSpc>
            </a:pPr>
            <a:endParaRPr kumimoji="1" lang="en-US" altLang="ja-JP" sz="800" dirty="0">
              <a:solidFill>
                <a:sysClr val="windowText" lastClr="000000"/>
              </a:solidFill>
            </a:endParaRPr>
          </a:p>
          <a:p>
            <a:pPr marL="109538" indent="-109538">
              <a:lnSpc>
                <a:spcPts val="1200"/>
              </a:lnSpc>
            </a:pPr>
            <a:endParaRPr kumimoji="1" lang="en-US" altLang="ja-JP" sz="800" dirty="0">
              <a:solidFill>
                <a:sysClr val="windowText" lastClr="000000"/>
              </a:solidFill>
            </a:endParaRPr>
          </a:p>
          <a:p>
            <a:pPr marL="109538" indent="-109538">
              <a:lnSpc>
                <a:spcPts val="1200"/>
              </a:lnSpc>
            </a:pPr>
            <a:endParaRPr kumimoji="1" lang="en-US" altLang="ja-JP" sz="800" dirty="0">
              <a:solidFill>
                <a:sysClr val="windowText" lastClr="000000"/>
              </a:solidFill>
            </a:endParaRPr>
          </a:p>
          <a:p>
            <a:pPr marL="109538" indent="-109538">
              <a:lnSpc>
                <a:spcPts val="1200"/>
              </a:lnSpc>
            </a:pPr>
            <a:r>
              <a:rPr kumimoji="1" lang="ja-JP" altLang="en-US" sz="800" dirty="0">
                <a:solidFill>
                  <a:sysClr val="windowText" lastClr="000000"/>
                </a:solidFill>
              </a:rPr>
              <a:t>　すでに</a:t>
            </a:r>
            <a:r>
              <a:rPr kumimoji="1" lang="en-US" altLang="ja-JP" sz="800" dirty="0">
                <a:solidFill>
                  <a:sysClr val="windowText" lastClr="000000"/>
                </a:solidFill>
              </a:rPr>
              <a:t>Zoom</a:t>
            </a:r>
            <a:r>
              <a:rPr kumimoji="1" lang="ja-JP" altLang="en-US" sz="800" dirty="0">
                <a:solidFill>
                  <a:sysClr val="windowText" lastClr="000000"/>
                </a:solidFill>
              </a:rPr>
              <a:t>がインストールされている</a:t>
            </a:r>
            <a:r>
              <a:rPr kumimoji="1" lang="en-US" altLang="ja-JP" sz="800" dirty="0">
                <a:solidFill>
                  <a:sysClr val="windowText" lastClr="000000"/>
                </a:solidFill>
              </a:rPr>
              <a:t>PC</a:t>
            </a:r>
            <a:r>
              <a:rPr kumimoji="1" lang="ja-JP" altLang="en-US" sz="800" dirty="0">
                <a:solidFill>
                  <a:sysClr val="windowText" lastClr="000000"/>
                </a:solidFill>
              </a:rPr>
              <a:t>の場合は，ポップアップが開くのでそれに従う。</a:t>
            </a:r>
            <a:endParaRPr kumimoji="1" lang="en-US" altLang="ja-JP" sz="800" dirty="0">
              <a:solidFill>
                <a:sysClr val="windowText" lastClr="000000"/>
              </a:solidFill>
            </a:endParaRPr>
          </a:p>
          <a:p>
            <a:pPr marL="109538" indent="-109538">
              <a:lnSpc>
                <a:spcPts val="1200"/>
              </a:lnSpc>
            </a:pPr>
            <a:r>
              <a:rPr kumimoji="1" lang="ja-JP" altLang="en-US" sz="800" dirty="0">
                <a:solidFill>
                  <a:sysClr val="windowText" lastClr="000000"/>
                </a:solidFill>
              </a:rPr>
              <a:t>③インストールが終了すると次の画面が出ます。「コンピューターでオーディオに参加」にクリック</a:t>
            </a:r>
            <a:endParaRPr kumimoji="1" lang="en-US" altLang="ja-JP" sz="800" dirty="0">
              <a:solidFill>
                <a:sysClr val="windowText" lastClr="000000"/>
              </a:solidFill>
            </a:endParaRPr>
          </a:p>
          <a:p>
            <a:pPr marL="109538" indent="-109538">
              <a:lnSpc>
                <a:spcPts val="1200"/>
              </a:lnSpc>
            </a:pPr>
            <a:endParaRPr kumimoji="1" lang="en-US" altLang="ja-JP" sz="800" dirty="0">
              <a:solidFill>
                <a:sysClr val="windowText" lastClr="000000"/>
              </a:solidFill>
            </a:endParaRPr>
          </a:p>
          <a:p>
            <a:pPr marL="109538" indent="-109538">
              <a:lnSpc>
                <a:spcPts val="1200"/>
              </a:lnSpc>
            </a:pPr>
            <a:endParaRPr kumimoji="1" lang="en-US" altLang="ja-JP" sz="800" dirty="0">
              <a:solidFill>
                <a:sysClr val="windowText" lastClr="000000"/>
              </a:solidFill>
            </a:endParaRPr>
          </a:p>
          <a:p>
            <a:pPr marL="109538" indent="-109538">
              <a:lnSpc>
                <a:spcPts val="1200"/>
              </a:lnSpc>
            </a:pPr>
            <a:endParaRPr kumimoji="1" lang="en-US" altLang="ja-JP" sz="800" dirty="0">
              <a:solidFill>
                <a:sysClr val="windowText" lastClr="000000"/>
              </a:solidFill>
            </a:endParaRPr>
          </a:p>
          <a:p>
            <a:pPr marL="109538" indent="-109538">
              <a:lnSpc>
                <a:spcPts val="1200"/>
              </a:lnSpc>
            </a:pPr>
            <a:endParaRPr kumimoji="1" lang="en-US" altLang="ja-JP" sz="800" dirty="0">
              <a:solidFill>
                <a:sysClr val="windowText" lastClr="000000"/>
              </a:solidFill>
            </a:endParaRPr>
          </a:p>
          <a:p>
            <a:pPr marL="109538" indent="-109538">
              <a:lnSpc>
                <a:spcPts val="1200"/>
              </a:lnSpc>
            </a:pPr>
            <a:r>
              <a:rPr kumimoji="1" lang="ja-JP" altLang="en-US" sz="800" dirty="0">
                <a:solidFill>
                  <a:sysClr val="windowText" lastClr="000000"/>
                </a:solidFill>
              </a:rPr>
              <a:t>④</a:t>
            </a:r>
            <a:r>
              <a:rPr kumimoji="1" lang="en-US" altLang="ja-JP" sz="800" dirty="0">
                <a:solidFill>
                  <a:sysClr val="windowText" lastClr="000000"/>
                </a:solidFill>
              </a:rPr>
              <a:t>Zoom</a:t>
            </a:r>
            <a:r>
              <a:rPr kumimoji="1" lang="ja-JP" altLang="en-US" sz="800" dirty="0">
                <a:solidFill>
                  <a:sysClr val="windowText" lastClr="000000"/>
                </a:solidFill>
              </a:rPr>
              <a:t>の準備ができました。</a:t>
            </a:r>
            <a:endParaRPr kumimoji="1" lang="en-US" altLang="ja-JP" sz="800" dirty="0">
              <a:solidFill>
                <a:sysClr val="windowText" lastClr="000000"/>
              </a:solidFill>
            </a:endParaRPr>
          </a:p>
          <a:p>
            <a:pPr marL="109538" indent="-109538">
              <a:lnSpc>
                <a:spcPts val="1200"/>
              </a:lnSpc>
            </a:pPr>
            <a:endParaRPr kumimoji="1" lang="en-US" altLang="ja-JP" sz="800" dirty="0">
              <a:solidFill>
                <a:sysClr val="windowText" lastClr="000000"/>
              </a:solidFill>
            </a:endParaRPr>
          </a:p>
          <a:p>
            <a:pPr marL="109538" indent="-109538">
              <a:lnSpc>
                <a:spcPts val="1200"/>
              </a:lnSpc>
            </a:pPr>
            <a:endParaRPr kumimoji="1" lang="en-US" altLang="ja-JP" sz="800" dirty="0">
              <a:solidFill>
                <a:sysClr val="windowText" lastClr="000000"/>
              </a:solidFill>
            </a:endParaRPr>
          </a:p>
          <a:p>
            <a:pPr marL="109538" indent="-109538">
              <a:lnSpc>
                <a:spcPts val="1200"/>
              </a:lnSpc>
            </a:pPr>
            <a:endParaRPr kumimoji="1" lang="en-US" altLang="ja-JP" sz="800" dirty="0">
              <a:solidFill>
                <a:sysClr val="windowText" lastClr="000000"/>
              </a:solidFill>
            </a:endParaRPr>
          </a:p>
          <a:p>
            <a:pPr marL="109538" indent="-109538">
              <a:lnSpc>
                <a:spcPts val="1200"/>
              </a:lnSpc>
            </a:pPr>
            <a:endParaRPr kumimoji="1" lang="en-US" altLang="ja-JP" sz="800" dirty="0">
              <a:solidFill>
                <a:sysClr val="windowText" lastClr="000000"/>
              </a:solidFill>
            </a:endParaRPr>
          </a:p>
          <a:p>
            <a:pPr marL="109538" indent="-109538">
              <a:lnSpc>
                <a:spcPts val="1200"/>
              </a:lnSpc>
            </a:pPr>
            <a:endParaRPr kumimoji="1" lang="en-US" altLang="ja-JP" sz="800" dirty="0">
              <a:solidFill>
                <a:sysClr val="windowText" lastClr="000000"/>
              </a:solidFill>
            </a:endParaRPr>
          </a:p>
          <a:p>
            <a:pPr marL="109538" indent="-109538">
              <a:lnSpc>
                <a:spcPts val="1200"/>
              </a:lnSpc>
            </a:pPr>
            <a:endParaRPr kumimoji="1" lang="en-US" altLang="ja-JP" sz="800" dirty="0">
              <a:solidFill>
                <a:sysClr val="windowText" lastClr="000000"/>
              </a:solidFill>
            </a:endParaRPr>
          </a:p>
          <a:p>
            <a:pPr marL="109538" indent="-109538">
              <a:lnSpc>
                <a:spcPts val="1200"/>
              </a:lnSpc>
            </a:pPr>
            <a:endParaRPr kumimoji="1" lang="en-US" altLang="ja-JP" sz="800" dirty="0">
              <a:solidFill>
                <a:sysClr val="windowText" lastClr="000000"/>
              </a:solidFill>
            </a:endParaRPr>
          </a:p>
          <a:p>
            <a:pPr>
              <a:lnSpc>
                <a:spcPts val="1200"/>
              </a:lnSpc>
            </a:pPr>
            <a:endParaRPr kumimoji="1" lang="en-US" altLang="ja-JP" sz="1600" dirty="0">
              <a:solidFill>
                <a:schemeClr val="bg1"/>
              </a:solidFill>
              <a:highlight>
                <a:srgbClr val="008000"/>
              </a:highlight>
            </a:endParaRPr>
          </a:p>
          <a:p>
            <a:pPr>
              <a:lnSpc>
                <a:spcPts val="1200"/>
              </a:lnSpc>
            </a:pPr>
            <a:r>
              <a:rPr kumimoji="1" lang="ja-JP" altLang="en-US" sz="1600" dirty="0">
                <a:solidFill>
                  <a:schemeClr val="bg1"/>
                </a:solidFill>
                <a:highlight>
                  <a:srgbClr val="008000"/>
                </a:highlight>
              </a:rPr>
              <a:t>３</a:t>
            </a:r>
            <a:r>
              <a:rPr kumimoji="1" lang="ja-JP" altLang="en-US" sz="800" dirty="0">
                <a:solidFill>
                  <a:sysClr val="windowText" lastClr="000000"/>
                </a:solidFill>
              </a:rPr>
              <a:t>　画面の簡単な説明</a:t>
            </a:r>
            <a:endParaRPr kumimoji="1" lang="en-US" altLang="ja-JP" sz="800" dirty="0">
              <a:solidFill>
                <a:sysClr val="windowText" lastClr="000000"/>
              </a:solidFill>
            </a:endParaRPr>
          </a:p>
          <a:p>
            <a:pPr marL="109538" indent="-109538">
              <a:lnSpc>
                <a:spcPts val="1200"/>
              </a:lnSpc>
            </a:pPr>
            <a:endParaRPr kumimoji="1" lang="en-US" altLang="ja-JP" sz="800" dirty="0">
              <a:solidFill>
                <a:sysClr val="windowText" lastClr="000000"/>
              </a:solidFill>
            </a:endParaRPr>
          </a:p>
          <a:p>
            <a:pPr marL="109538" indent="-109538">
              <a:lnSpc>
                <a:spcPts val="1200"/>
              </a:lnSpc>
            </a:pPr>
            <a:r>
              <a:rPr kumimoji="1" lang="ja-JP" altLang="en-US" sz="800" dirty="0">
                <a:solidFill>
                  <a:sysClr val="windowText" lastClr="000000"/>
                </a:solidFill>
              </a:rPr>
              <a:t>①</a:t>
            </a:r>
            <a:r>
              <a:rPr kumimoji="1" lang="en-US" altLang="ja-JP" sz="800" dirty="0">
                <a:solidFill>
                  <a:sysClr val="windowText" lastClr="000000"/>
                </a:solidFill>
              </a:rPr>
              <a:t>Zoom</a:t>
            </a:r>
            <a:r>
              <a:rPr kumimoji="1" lang="ja-JP" altLang="en-US" sz="800" dirty="0">
                <a:solidFill>
                  <a:sysClr val="windowText" lastClr="000000"/>
                </a:solidFill>
              </a:rPr>
              <a:t>が立ち上がると、カメラがオフの状態であれば下記の画面となります。</a:t>
            </a:r>
            <a:endParaRPr kumimoji="1" lang="en-US" altLang="ja-JP" sz="800" dirty="0">
              <a:solidFill>
                <a:sysClr val="windowText" lastClr="000000"/>
              </a:solidFill>
            </a:endParaRPr>
          </a:p>
          <a:p>
            <a:pPr marL="109538" indent="-109538">
              <a:lnSpc>
                <a:spcPts val="1200"/>
              </a:lnSpc>
            </a:pPr>
            <a:r>
              <a:rPr kumimoji="1" lang="ja-JP" altLang="en-US" sz="800" dirty="0">
                <a:solidFill>
                  <a:sysClr val="windowText" lastClr="000000"/>
                </a:solidFill>
              </a:rPr>
              <a:t>②画面下が操作メニューとなる。カーソルが上にあると表示されます。</a:t>
            </a:r>
            <a:endParaRPr kumimoji="1" lang="en-US" altLang="ja-JP" sz="800" dirty="0">
              <a:solidFill>
                <a:sysClr val="windowText" lastClr="000000"/>
              </a:solidFill>
            </a:endParaRPr>
          </a:p>
          <a:p>
            <a:pPr marL="109538" indent="-109538">
              <a:lnSpc>
                <a:spcPts val="1200"/>
              </a:lnSpc>
            </a:pPr>
            <a:r>
              <a:rPr kumimoji="1" lang="ja-JP" altLang="en-US" sz="800" dirty="0">
                <a:solidFill>
                  <a:sysClr val="windowText" lastClr="000000"/>
                </a:solidFill>
              </a:rPr>
              <a:t>③操作については</a:t>
            </a:r>
            <a:r>
              <a:rPr kumimoji="1" lang="en-US" altLang="ja-JP" sz="800" dirty="0">
                <a:solidFill>
                  <a:sysClr val="windowText" lastClr="000000"/>
                </a:solidFill>
              </a:rPr>
              <a:t>Zoom</a:t>
            </a:r>
            <a:r>
              <a:rPr kumimoji="1" lang="ja-JP" altLang="en-US" sz="800" dirty="0">
                <a:solidFill>
                  <a:sysClr val="windowText" lastClr="000000"/>
                </a:solidFill>
              </a:rPr>
              <a:t>のヘルプセンターやその他の</a:t>
            </a:r>
            <a:r>
              <a:rPr kumimoji="1" lang="en-US" altLang="ja-JP" sz="800" dirty="0">
                <a:solidFill>
                  <a:sysClr val="windowText" lastClr="000000"/>
                </a:solidFill>
              </a:rPr>
              <a:t>Zoom</a:t>
            </a:r>
            <a:r>
              <a:rPr kumimoji="1" lang="ja-JP" altLang="en-US" sz="800" dirty="0">
                <a:solidFill>
                  <a:sysClr val="windowText" lastClr="000000"/>
                </a:solidFill>
              </a:rPr>
              <a:t>紹介サイトをご覧ください。</a:t>
            </a:r>
            <a:r>
              <a:rPr kumimoji="1" lang="en-US" altLang="ja-JP" sz="800" dirty="0">
                <a:solidFill>
                  <a:sysClr val="windowText" lastClr="000000"/>
                </a:solidFill>
              </a:rPr>
              <a:t>Web</a:t>
            </a:r>
            <a:r>
              <a:rPr kumimoji="1" lang="ja-JP" altLang="en-US" sz="800" dirty="0">
                <a:solidFill>
                  <a:sysClr val="windowText" lastClr="000000"/>
                </a:solidFill>
              </a:rPr>
              <a:t>サイトでの紹介のほか、</a:t>
            </a:r>
            <a:r>
              <a:rPr kumimoji="1" lang="en-US" altLang="ja-JP" sz="800" dirty="0" err="1">
                <a:solidFill>
                  <a:sysClr val="windowText" lastClr="000000"/>
                </a:solidFill>
              </a:rPr>
              <a:t>Youtube</a:t>
            </a:r>
            <a:r>
              <a:rPr kumimoji="1" lang="ja-JP" altLang="en-US" sz="800" dirty="0">
                <a:solidFill>
                  <a:sysClr val="windowText" lastClr="000000"/>
                </a:solidFill>
              </a:rPr>
              <a:t>などでよりわかりやすい</a:t>
            </a:r>
            <a:r>
              <a:rPr kumimoji="1" lang="en-US" altLang="ja-JP" sz="800" dirty="0">
                <a:solidFill>
                  <a:sysClr val="windowText" lastClr="000000"/>
                </a:solidFill>
              </a:rPr>
              <a:t>How to</a:t>
            </a:r>
            <a:r>
              <a:rPr kumimoji="1" lang="ja-JP" altLang="en-US" sz="800" dirty="0">
                <a:solidFill>
                  <a:sysClr val="windowText" lastClr="000000"/>
                </a:solidFill>
              </a:rPr>
              <a:t>があります。</a:t>
            </a:r>
            <a:endParaRPr kumimoji="1" lang="en-US" altLang="ja-JP" sz="800" dirty="0">
              <a:solidFill>
                <a:sysClr val="windowText" lastClr="000000"/>
              </a:solidFill>
            </a:endParaRPr>
          </a:p>
          <a:p>
            <a:pPr marL="109538" indent="-109538">
              <a:lnSpc>
                <a:spcPts val="1200"/>
              </a:lnSpc>
            </a:pPr>
            <a:endParaRPr kumimoji="1" lang="en-US" altLang="ja-JP" sz="800" dirty="0">
              <a:solidFill>
                <a:sysClr val="windowText" lastClr="000000"/>
              </a:solidFill>
            </a:endParaRPr>
          </a:p>
          <a:p>
            <a:pPr marL="109538" indent="-109538">
              <a:lnSpc>
                <a:spcPts val="1200"/>
              </a:lnSpc>
            </a:pPr>
            <a:endParaRPr kumimoji="1" lang="en-US" altLang="ja-JP" sz="800" dirty="0">
              <a:solidFill>
                <a:sysClr val="windowText" lastClr="000000"/>
              </a:solidFill>
            </a:endParaRPr>
          </a:p>
          <a:p>
            <a:pPr marL="109538" indent="-109538">
              <a:lnSpc>
                <a:spcPts val="1200"/>
              </a:lnSpc>
            </a:pPr>
            <a:endParaRPr kumimoji="1" lang="en-US" altLang="ja-JP" sz="800" dirty="0">
              <a:solidFill>
                <a:sysClr val="windowText" lastClr="000000"/>
              </a:solidFill>
            </a:endParaRPr>
          </a:p>
          <a:p>
            <a:pPr marL="109538" indent="-109538">
              <a:lnSpc>
                <a:spcPts val="1200"/>
              </a:lnSpc>
            </a:pPr>
            <a:endParaRPr kumimoji="1" lang="en-US" altLang="ja-JP" sz="800" dirty="0">
              <a:solidFill>
                <a:sysClr val="windowText" lastClr="000000"/>
              </a:solidFill>
            </a:endParaRPr>
          </a:p>
        </p:txBody>
      </p:sp>
      <p:sp>
        <p:nvSpPr>
          <p:cNvPr id="49" name="吹き出し: 四角形 48">
            <a:extLst>
              <a:ext uri="{FF2B5EF4-FFF2-40B4-BE49-F238E27FC236}">
                <a16:creationId xmlns:a16="http://schemas.microsoft.com/office/drawing/2014/main" id="{B7F63551-EB78-414E-9844-085C0833BD1B}"/>
              </a:ext>
            </a:extLst>
          </p:cNvPr>
          <p:cNvSpPr/>
          <p:nvPr/>
        </p:nvSpPr>
        <p:spPr>
          <a:xfrm>
            <a:off x="6167670" y="6287389"/>
            <a:ext cx="618222" cy="259286"/>
          </a:xfrm>
          <a:prstGeom prst="wedgeRectCallout">
            <a:avLst>
              <a:gd name="adj1" fmla="val -44714"/>
              <a:gd name="adj2" fmla="val -88115"/>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t>カメラのオンオフ</a:t>
            </a:r>
          </a:p>
        </p:txBody>
      </p:sp>
      <p:sp>
        <p:nvSpPr>
          <p:cNvPr id="65" name="吹き出し: 四角形 64">
            <a:extLst>
              <a:ext uri="{FF2B5EF4-FFF2-40B4-BE49-F238E27FC236}">
                <a16:creationId xmlns:a16="http://schemas.microsoft.com/office/drawing/2014/main" id="{6628368C-F72D-4E89-BAF4-D099AFAE3807}"/>
              </a:ext>
            </a:extLst>
          </p:cNvPr>
          <p:cNvSpPr/>
          <p:nvPr/>
        </p:nvSpPr>
        <p:spPr>
          <a:xfrm>
            <a:off x="5495018" y="6295407"/>
            <a:ext cx="618222" cy="259286"/>
          </a:xfrm>
          <a:prstGeom prst="wedgeRectCallout">
            <a:avLst>
              <a:gd name="adj1" fmla="val 30010"/>
              <a:gd name="adj2" fmla="val -108320"/>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t>マイクのオンオフ</a:t>
            </a:r>
          </a:p>
        </p:txBody>
      </p:sp>
      <p:sp>
        <p:nvSpPr>
          <p:cNvPr id="66" name="吹き出し: 四角形 65">
            <a:extLst>
              <a:ext uri="{FF2B5EF4-FFF2-40B4-BE49-F238E27FC236}">
                <a16:creationId xmlns:a16="http://schemas.microsoft.com/office/drawing/2014/main" id="{2FB5E880-CFA0-4420-9E11-1163E537171A}"/>
              </a:ext>
            </a:extLst>
          </p:cNvPr>
          <p:cNvSpPr/>
          <p:nvPr/>
        </p:nvSpPr>
        <p:spPr>
          <a:xfrm>
            <a:off x="7202993" y="6295407"/>
            <a:ext cx="1394013" cy="259286"/>
          </a:xfrm>
          <a:prstGeom prst="wedgeRectCallout">
            <a:avLst>
              <a:gd name="adj1" fmla="val -44714"/>
              <a:gd name="adj2" fmla="val -88115"/>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t>参加者をミーティングに受け入れるときに使用</a:t>
            </a:r>
          </a:p>
        </p:txBody>
      </p:sp>
      <p:pic>
        <p:nvPicPr>
          <p:cNvPr id="53" name="図 52">
            <a:extLst>
              <a:ext uri="{FF2B5EF4-FFF2-40B4-BE49-F238E27FC236}">
                <a16:creationId xmlns:a16="http://schemas.microsoft.com/office/drawing/2014/main" id="{CD550604-42A9-4ED6-BA6F-C316D6EFC96F}"/>
              </a:ext>
            </a:extLst>
          </p:cNvPr>
          <p:cNvPicPr>
            <a:picLocks noChangeAspect="1"/>
          </p:cNvPicPr>
          <p:nvPr/>
        </p:nvPicPr>
        <p:blipFill rotWithShape="1">
          <a:blip r:embed="rId17"/>
          <a:srcRect l="36346" t="32651" r="36154" b="35977"/>
          <a:stretch/>
        </p:blipFill>
        <p:spPr>
          <a:xfrm>
            <a:off x="5510113" y="3303660"/>
            <a:ext cx="1185736" cy="760880"/>
          </a:xfrm>
          <a:prstGeom prst="rect">
            <a:avLst/>
          </a:prstGeom>
        </p:spPr>
      </p:pic>
      <p:pic>
        <p:nvPicPr>
          <p:cNvPr id="54" name="図 53">
            <a:extLst>
              <a:ext uri="{FF2B5EF4-FFF2-40B4-BE49-F238E27FC236}">
                <a16:creationId xmlns:a16="http://schemas.microsoft.com/office/drawing/2014/main" id="{473EC4C0-E6BA-491A-B7F1-B2C4B91E9E45}"/>
              </a:ext>
            </a:extLst>
          </p:cNvPr>
          <p:cNvPicPr>
            <a:picLocks noChangeAspect="1"/>
          </p:cNvPicPr>
          <p:nvPr/>
        </p:nvPicPr>
        <p:blipFill rotWithShape="1">
          <a:blip r:embed="rId18"/>
          <a:srcRect l="18294" t="346" r="18121" b="24216"/>
          <a:stretch/>
        </p:blipFill>
        <p:spPr>
          <a:xfrm>
            <a:off x="7618177" y="520411"/>
            <a:ext cx="1407697" cy="939421"/>
          </a:xfrm>
          <a:prstGeom prst="rect">
            <a:avLst/>
          </a:prstGeom>
        </p:spPr>
      </p:pic>
      <p:pic>
        <p:nvPicPr>
          <p:cNvPr id="52" name="図 51">
            <a:extLst>
              <a:ext uri="{FF2B5EF4-FFF2-40B4-BE49-F238E27FC236}">
                <a16:creationId xmlns:a16="http://schemas.microsoft.com/office/drawing/2014/main" id="{6139383C-6AEA-4AF2-80A8-F81159DF6C28}"/>
              </a:ext>
            </a:extLst>
          </p:cNvPr>
          <p:cNvPicPr>
            <a:picLocks noChangeAspect="1"/>
          </p:cNvPicPr>
          <p:nvPr/>
        </p:nvPicPr>
        <p:blipFill rotWithShape="1">
          <a:blip r:embed="rId19"/>
          <a:srcRect l="23083" t="9829" r="38173" b="40427"/>
          <a:stretch/>
        </p:blipFill>
        <p:spPr>
          <a:xfrm>
            <a:off x="5279815" y="910941"/>
            <a:ext cx="1913943" cy="1382238"/>
          </a:xfrm>
          <a:prstGeom prst="rect">
            <a:avLst/>
          </a:prstGeom>
        </p:spPr>
      </p:pic>
      <p:sp>
        <p:nvSpPr>
          <p:cNvPr id="56" name="テキスト ボックス 55">
            <a:extLst>
              <a:ext uri="{FF2B5EF4-FFF2-40B4-BE49-F238E27FC236}">
                <a16:creationId xmlns:a16="http://schemas.microsoft.com/office/drawing/2014/main" id="{A613877D-79D8-435B-9199-51EF7D7E2C9F}"/>
              </a:ext>
            </a:extLst>
          </p:cNvPr>
          <p:cNvSpPr txBox="1"/>
          <p:nvPr/>
        </p:nvSpPr>
        <p:spPr>
          <a:xfrm>
            <a:off x="6687468" y="4229897"/>
            <a:ext cx="2015295" cy="253916"/>
          </a:xfrm>
          <a:prstGeom prst="rect">
            <a:avLst/>
          </a:prstGeom>
          <a:noFill/>
        </p:spPr>
        <p:txBody>
          <a:bodyPr wrap="none" rtlCol="0">
            <a:spAutoFit/>
          </a:bodyPr>
          <a:lstStyle/>
          <a:p>
            <a:r>
              <a:rPr kumimoji="1" lang="ja-JP" altLang="en-US" sz="1050" dirty="0"/>
              <a:t>接続時の画面</a:t>
            </a:r>
            <a:r>
              <a:rPr kumimoji="1" lang="en-US" altLang="ja-JP" sz="1050" dirty="0"/>
              <a:t>(</a:t>
            </a:r>
            <a:r>
              <a:rPr kumimoji="1" lang="ja-JP" altLang="en-US" sz="1050" dirty="0"/>
              <a:t>ミーティング中</a:t>
            </a:r>
            <a:r>
              <a:rPr kumimoji="1" lang="en-US" altLang="ja-JP" sz="1050" dirty="0"/>
              <a:t>)</a:t>
            </a:r>
            <a:endParaRPr kumimoji="1" lang="ja-JP" altLang="en-US" sz="1050" dirty="0"/>
          </a:p>
        </p:txBody>
      </p:sp>
      <p:pic>
        <p:nvPicPr>
          <p:cNvPr id="1038" name="Picture 14" descr="Zoom Meetings - ダウンロード">
            <a:extLst>
              <a:ext uri="{FF2B5EF4-FFF2-40B4-BE49-F238E27FC236}">
                <a16:creationId xmlns:a16="http://schemas.microsoft.com/office/drawing/2014/main" id="{36FDD448-EE0C-4603-82E1-67DB39415FE7}"/>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l="2390" t="7588" r="1091" b="22155"/>
          <a:stretch/>
        </p:blipFill>
        <p:spPr bwMode="auto">
          <a:xfrm>
            <a:off x="5859999" y="4511917"/>
            <a:ext cx="2780889" cy="1698674"/>
          </a:xfrm>
          <a:prstGeom prst="rect">
            <a:avLst/>
          </a:prstGeom>
          <a:noFill/>
          <a:extLst>
            <a:ext uri="{909E8E84-426E-40DD-AFC4-6F175D3DCCD1}">
              <a14:hiddenFill xmlns:a14="http://schemas.microsoft.com/office/drawing/2010/main">
                <a:solidFill>
                  <a:srgbClr val="FFFFFF"/>
                </a:solidFill>
              </a14:hiddenFill>
            </a:ext>
          </a:extLst>
        </p:spPr>
      </p:pic>
      <p:sp>
        <p:nvSpPr>
          <p:cNvPr id="57" name="テキスト ボックス 56">
            <a:extLst>
              <a:ext uri="{FF2B5EF4-FFF2-40B4-BE49-F238E27FC236}">
                <a16:creationId xmlns:a16="http://schemas.microsoft.com/office/drawing/2014/main" id="{1FDAF8F6-2128-40C6-AE63-B9C7CFC9652F}"/>
              </a:ext>
            </a:extLst>
          </p:cNvPr>
          <p:cNvSpPr txBox="1"/>
          <p:nvPr/>
        </p:nvSpPr>
        <p:spPr>
          <a:xfrm>
            <a:off x="2989620" y="1281317"/>
            <a:ext cx="726343" cy="325282"/>
          </a:xfrm>
          <a:prstGeom prst="rect">
            <a:avLst/>
          </a:prstGeom>
          <a:noFill/>
        </p:spPr>
        <p:txBody>
          <a:bodyPr wrap="square" rtlCol="0">
            <a:spAutoFit/>
          </a:bodyPr>
          <a:lstStyle/>
          <a:p>
            <a:pPr algn="just">
              <a:lnSpc>
                <a:spcPts val="600"/>
              </a:lnSpc>
            </a:pPr>
            <a:r>
              <a:rPr kumimoji="1" lang="ja-JP" altLang="en-US" sz="600" dirty="0"/>
              <a:t>カメラがついたノートパソコンが望ましい</a:t>
            </a:r>
          </a:p>
        </p:txBody>
      </p:sp>
    </p:spTree>
    <p:extLst>
      <p:ext uri="{BB962C8B-B14F-4D97-AF65-F5344CB8AC3E}">
        <p14:creationId xmlns:p14="http://schemas.microsoft.com/office/powerpoint/2010/main" val="7131324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正方形/長方形 44">
            <a:extLst>
              <a:ext uri="{FF2B5EF4-FFF2-40B4-BE49-F238E27FC236}">
                <a16:creationId xmlns:a16="http://schemas.microsoft.com/office/drawing/2014/main" id="{D326D425-4FA7-45C2-88B6-26CC77EF18A5}"/>
              </a:ext>
            </a:extLst>
          </p:cNvPr>
          <p:cNvSpPr/>
          <p:nvPr/>
        </p:nvSpPr>
        <p:spPr>
          <a:xfrm>
            <a:off x="222027" y="389349"/>
            <a:ext cx="2281735" cy="6170820"/>
          </a:xfrm>
          <a:prstGeom prst="rect">
            <a:avLst/>
          </a:prstGeom>
          <a:solidFill>
            <a:schemeClr val="accent6">
              <a:lumMod val="20000"/>
              <a:lumOff val="80000"/>
              <a:alpha val="50000"/>
            </a:schemeClr>
          </a:solidFill>
          <a:ln>
            <a:solidFill>
              <a:schemeClr val="accent6">
                <a:lumMod val="20000"/>
                <a:lumOff val="8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46" name="正方形/長方形 45">
            <a:extLst>
              <a:ext uri="{FF2B5EF4-FFF2-40B4-BE49-F238E27FC236}">
                <a16:creationId xmlns:a16="http://schemas.microsoft.com/office/drawing/2014/main" id="{ED0A3AAF-0D5E-4B73-AEAF-816BE8478547}"/>
              </a:ext>
            </a:extLst>
          </p:cNvPr>
          <p:cNvSpPr/>
          <p:nvPr/>
        </p:nvSpPr>
        <p:spPr>
          <a:xfrm>
            <a:off x="2570373" y="371438"/>
            <a:ext cx="2281735" cy="6170820"/>
          </a:xfrm>
          <a:prstGeom prst="rect">
            <a:avLst/>
          </a:prstGeom>
          <a:solidFill>
            <a:schemeClr val="accent6">
              <a:lumMod val="20000"/>
              <a:lumOff val="80000"/>
              <a:alpha val="50000"/>
            </a:schemeClr>
          </a:solidFill>
          <a:ln>
            <a:solidFill>
              <a:schemeClr val="accent6">
                <a:lumMod val="20000"/>
                <a:lumOff val="8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47" name="正方形/長方形 46">
            <a:extLst>
              <a:ext uri="{FF2B5EF4-FFF2-40B4-BE49-F238E27FC236}">
                <a16:creationId xmlns:a16="http://schemas.microsoft.com/office/drawing/2014/main" id="{2804512A-1DB9-473D-A8EB-88BAA71EC924}"/>
              </a:ext>
            </a:extLst>
          </p:cNvPr>
          <p:cNvSpPr/>
          <p:nvPr/>
        </p:nvSpPr>
        <p:spPr>
          <a:xfrm>
            <a:off x="5059890" y="151834"/>
            <a:ext cx="2281735" cy="3277166"/>
          </a:xfrm>
          <a:prstGeom prst="rect">
            <a:avLst/>
          </a:prstGeom>
          <a:solidFill>
            <a:schemeClr val="accent6">
              <a:lumMod val="20000"/>
              <a:lumOff val="80000"/>
              <a:alpha val="50000"/>
            </a:schemeClr>
          </a:solidFill>
          <a:ln>
            <a:solidFill>
              <a:schemeClr val="accent6">
                <a:lumMod val="20000"/>
                <a:lumOff val="8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48" name="正方形/長方形 47">
            <a:extLst>
              <a:ext uri="{FF2B5EF4-FFF2-40B4-BE49-F238E27FC236}">
                <a16:creationId xmlns:a16="http://schemas.microsoft.com/office/drawing/2014/main" id="{7C833AAB-22CE-4F26-A7DF-3EAD83AA0EF9}"/>
              </a:ext>
            </a:extLst>
          </p:cNvPr>
          <p:cNvSpPr/>
          <p:nvPr/>
        </p:nvSpPr>
        <p:spPr>
          <a:xfrm>
            <a:off x="7432700" y="138696"/>
            <a:ext cx="2281735" cy="3277166"/>
          </a:xfrm>
          <a:prstGeom prst="rect">
            <a:avLst/>
          </a:prstGeom>
          <a:solidFill>
            <a:schemeClr val="accent6">
              <a:lumMod val="20000"/>
              <a:lumOff val="80000"/>
              <a:alpha val="50000"/>
            </a:schemeClr>
          </a:solidFill>
          <a:ln>
            <a:solidFill>
              <a:schemeClr val="accent6">
                <a:lumMod val="20000"/>
                <a:lumOff val="8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4" name="四角形: 角を丸くする 3">
            <a:extLst>
              <a:ext uri="{FF2B5EF4-FFF2-40B4-BE49-F238E27FC236}">
                <a16:creationId xmlns:a16="http://schemas.microsoft.com/office/drawing/2014/main" id="{7DB4A300-CCBB-44D4-8EA7-071E4806BCF3}"/>
              </a:ext>
            </a:extLst>
          </p:cNvPr>
          <p:cNvSpPr/>
          <p:nvPr/>
        </p:nvSpPr>
        <p:spPr>
          <a:xfrm>
            <a:off x="73572" y="73572"/>
            <a:ext cx="9758856" cy="6684580"/>
          </a:xfrm>
          <a:prstGeom prst="roundRect">
            <a:avLst>
              <a:gd name="adj" fmla="val 2359"/>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四角形: 1 つの角を切り取る 5">
            <a:extLst>
              <a:ext uri="{FF2B5EF4-FFF2-40B4-BE49-F238E27FC236}">
                <a16:creationId xmlns:a16="http://schemas.microsoft.com/office/drawing/2014/main" id="{4E787C7E-DE84-4576-921C-BA5CB974D6A2}"/>
              </a:ext>
            </a:extLst>
          </p:cNvPr>
          <p:cNvSpPr/>
          <p:nvPr/>
        </p:nvSpPr>
        <p:spPr>
          <a:xfrm flipH="1">
            <a:off x="87586" y="99848"/>
            <a:ext cx="4865414" cy="220162"/>
          </a:xfrm>
          <a:prstGeom prst="snip1Rect">
            <a:avLst>
              <a:gd name="adj" fmla="val 14815"/>
            </a:avLst>
          </a:prstGeom>
          <a:solidFill>
            <a:schemeClr val="accent6">
              <a:lumMod val="75000"/>
            </a:schemeClr>
          </a:solid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bg1"/>
                </a:solidFill>
              </a:rPr>
              <a:t>Zoom</a:t>
            </a:r>
            <a:r>
              <a:rPr kumimoji="1" lang="ja-JP" altLang="en-US" sz="1400" b="1" dirty="0">
                <a:solidFill>
                  <a:schemeClr val="bg1"/>
                </a:solidFill>
              </a:rPr>
              <a:t>簡易マニュアル２</a:t>
            </a:r>
            <a:r>
              <a:rPr kumimoji="1" lang="en-US" altLang="ja-JP" sz="1400" b="1" dirty="0">
                <a:solidFill>
                  <a:schemeClr val="bg1"/>
                </a:solidFill>
              </a:rPr>
              <a:t>(</a:t>
            </a:r>
            <a:r>
              <a:rPr kumimoji="1" lang="ja-JP" altLang="en-US" sz="1400" b="1" dirty="0">
                <a:solidFill>
                  <a:schemeClr val="bg1"/>
                </a:solidFill>
              </a:rPr>
              <a:t>発表者向け</a:t>
            </a:r>
            <a:r>
              <a:rPr kumimoji="1" lang="en-US" altLang="ja-JP" sz="1400" b="1" dirty="0">
                <a:solidFill>
                  <a:schemeClr val="bg1"/>
                </a:solidFill>
              </a:rPr>
              <a:t>)</a:t>
            </a:r>
            <a:r>
              <a:rPr kumimoji="1" lang="ja-JP" altLang="en-US" sz="1400" b="1" dirty="0">
                <a:solidFill>
                  <a:schemeClr val="bg1"/>
                </a:solidFill>
              </a:rPr>
              <a:t>　　　　</a:t>
            </a:r>
            <a:r>
              <a:rPr kumimoji="1" lang="ja-JP" altLang="en-US" sz="900" b="1" dirty="0">
                <a:solidFill>
                  <a:schemeClr val="bg1"/>
                </a:solidFill>
              </a:rPr>
              <a:t>予防理学療法学会</a:t>
            </a:r>
            <a:endParaRPr kumimoji="1" lang="en-US" altLang="ja-JP" sz="900" b="1" dirty="0">
              <a:solidFill>
                <a:schemeClr val="bg1"/>
              </a:solidFill>
            </a:endParaRPr>
          </a:p>
        </p:txBody>
      </p:sp>
      <p:sp>
        <p:nvSpPr>
          <p:cNvPr id="25" name="正方形/長方形 24">
            <a:extLst>
              <a:ext uri="{FF2B5EF4-FFF2-40B4-BE49-F238E27FC236}">
                <a16:creationId xmlns:a16="http://schemas.microsoft.com/office/drawing/2014/main" id="{6E71C7A7-1DEF-4310-B345-B7B423EEE3C6}"/>
              </a:ext>
            </a:extLst>
          </p:cNvPr>
          <p:cNvSpPr/>
          <p:nvPr/>
        </p:nvSpPr>
        <p:spPr>
          <a:xfrm>
            <a:off x="155416" y="360436"/>
            <a:ext cx="4797584" cy="6397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numCol="2" spcCol="108000" rtlCol="0" anchor="t" anchorCtr="0"/>
          <a:lstStyle/>
          <a:p>
            <a:pPr algn="just">
              <a:lnSpc>
                <a:spcPts val="1200"/>
              </a:lnSpc>
            </a:pPr>
            <a:r>
              <a:rPr kumimoji="1" lang="en-US" altLang="ja-JP" sz="800" dirty="0">
                <a:solidFill>
                  <a:sysClr val="windowText" lastClr="000000"/>
                </a:solidFill>
              </a:rPr>
              <a:t>Zoom</a:t>
            </a:r>
            <a:r>
              <a:rPr kumimoji="1" lang="ja-JP" altLang="en-US" sz="800" dirty="0">
                <a:solidFill>
                  <a:sysClr val="windowText" lastClr="000000"/>
                </a:solidFill>
              </a:rPr>
              <a:t>のミーティングの参加には“ホスト”と“クライアント”の２つあります。演者にはサインイン後に“ホスト”としてミーティングを立ち上げる必要あります。今回は個別ユーザーにデフォルトで</a:t>
            </a:r>
            <a:r>
              <a:rPr kumimoji="1" lang="en-US" altLang="ja-JP" sz="800" dirty="0">
                <a:solidFill>
                  <a:sysClr val="windowText" lastClr="000000"/>
                </a:solidFill>
              </a:rPr>
              <a:t>1</a:t>
            </a:r>
            <a:r>
              <a:rPr kumimoji="1" lang="ja-JP" altLang="en-US" sz="800" dirty="0">
                <a:solidFill>
                  <a:sysClr val="windowText" lastClr="000000"/>
                </a:solidFill>
              </a:rPr>
              <a:t>つ設定される「パーソナルミーティングルーム」を利用することを前提に説明します。</a:t>
            </a:r>
            <a:endParaRPr kumimoji="1" lang="en-US" altLang="ja-JP" sz="800" dirty="0">
              <a:solidFill>
                <a:schemeClr val="bg1"/>
              </a:solidFill>
              <a:highlight>
                <a:srgbClr val="008000"/>
              </a:highlight>
            </a:endParaRPr>
          </a:p>
          <a:p>
            <a:pPr marL="109538" indent="-109538" algn="just">
              <a:lnSpc>
                <a:spcPts val="1200"/>
              </a:lnSpc>
            </a:pPr>
            <a:endParaRPr kumimoji="1" lang="en-US" altLang="ja-JP" sz="800" dirty="0">
              <a:solidFill>
                <a:sysClr val="windowText" lastClr="000000"/>
              </a:solidFill>
            </a:endParaRPr>
          </a:p>
          <a:p>
            <a:pPr marL="109538" indent="-109538" algn="just">
              <a:lnSpc>
                <a:spcPts val="1200"/>
              </a:lnSpc>
            </a:pPr>
            <a:r>
              <a:rPr kumimoji="1" lang="ja-JP" altLang="en-US" sz="1600" dirty="0">
                <a:solidFill>
                  <a:schemeClr val="bg1"/>
                </a:solidFill>
                <a:highlight>
                  <a:srgbClr val="008000"/>
                </a:highlight>
              </a:rPr>
              <a:t>４</a:t>
            </a:r>
            <a:r>
              <a:rPr kumimoji="1" lang="ja-JP" altLang="en-US" sz="800" dirty="0">
                <a:solidFill>
                  <a:sysClr val="windowText" lastClr="000000"/>
                </a:solidFill>
              </a:rPr>
              <a:t>　</a:t>
            </a:r>
            <a:r>
              <a:rPr kumimoji="1" lang="en-US" altLang="ja-JP" sz="800" dirty="0">
                <a:solidFill>
                  <a:sysClr val="windowText" lastClr="000000"/>
                </a:solidFill>
              </a:rPr>
              <a:t>Zoom</a:t>
            </a:r>
            <a:r>
              <a:rPr kumimoji="1" lang="ja-JP" altLang="en-US" sz="800" dirty="0">
                <a:solidFill>
                  <a:sysClr val="windowText" lastClr="000000"/>
                </a:solidFill>
              </a:rPr>
              <a:t>のサインイン</a:t>
            </a:r>
            <a:endParaRPr kumimoji="1" lang="en-US" altLang="ja-JP" sz="800" dirty="0">
              <a:solidFill>
                <a:sysClr val="windowText" lastClr="000000"/>
              </a:solidFill>
            </a:endParaRPr>
          </a:p>
          <a:p>
            <a:pPr marL="109538" indent="-109538" algn="just">
              <a:lnSpc>
                <a:spcPts val="1200"/>
              </a:lnSpc>
            </a:pPr>
            <a:endParaRPr kumimoji="1" lang="en-US" altLang="ja-JP" sz="800" dirty="0">
              <a:solidFill>
                <a:sysClr val="windowText" lastClr="000000"/>
              </a:solidFill>
            </a:endParaRPr>
          </a:p>
          <a:p>
            <a:pPr algn="just">
              <a:lnSpc>
                <a:spcPts val="1200"/>
              </a:lnSpc>
            </a:pPr>
            <a:r>
              <a:rPr kumimoji="1" lang="en-US" altLang="ja-JP" sz="800" dirty="0">
                <a:solidFill>
                  <a:sysClr val="windowText" lastClr="000000"/>
                </a:solidFill>
              </a:rPr>
              <a:t>Zoom</a:t>
            </a:r>
            <a:r>
              <a:rPr kumimoji="1" lang="ja-JP" altLang="en-US" sz="800" dirty="0">
                <a:solidFill>
                  <a:sysClr val="windowText" lastClr="000000"/>
                </a:solidFill>
              </a:rPr>
              <a:t>には</a:t>
            </a:r>
            <a:r>
              <a:rPr kumimoji="1" lang="en-US" altLang="ja-JP" sz="800" u="sng" dirty="0">
                <a:solidFill>
                  <a:sysClr val="windowText" lastClr="000000"/>
                </a:solidFill>
              </a:rPr>
              <a:t>Web</a:t>
            </a:r>
            <a:r>
              <a:rPr kumimoji="1" lang="ja-JP" altLang="en-US" sz="800" u="sng" dirty="0">
                <a:solidFill>
                  <a:sysClr val="windowText" lastClr="000000"/>
                </a:solidFill>
              </a:rPr>
              <a:t>サイトからサインイン</a:t>
            </a:r>
            <a:r>
              <a:rPr kumimoji="1" lang="ja-JP" altLang="en-US" sz="800" dirty="0">
                <a:solidFill>
                  <a:sysClr val="windowText" lastClr="000000"/>
                </a:solidFill>
              </a:rPr>
              <a:t>する方法と</a:t>
            </a:r>
            <a:r>
              <a:rPr kumimoji="1" lang="en-US" altLang="ja-JP" sz="800" u="sng" dirty="0">
                <a:solidFill>
                  <a:sysClr val="windowText" lastClr="000000"/>
                </a:solidFill>
              </a:rPr>
              <a:t>PC</a:t>
            </a:r>
            <a:r>
              <a:rPr kumimoji="1" lang="ja-JP" altLang="en-US" sz="800" u="sng" dirty="0">
                <a:solidFill>
                  <a:sysClr val="windowText" lastClr="000000"/>
                </a:solidFill>
              </a:rPr>
              <a:t>の</a:t>
            </a:r>
            <a:r>
              <a:rPr kumimoji="1" lang="en-US" altLang="ja-JP" sz="800" u="sng" dirty="0">
                <a:solidFill>
                  <a:sysClr val="windowText" lastClr="000000"/>
                </a:solidFill>
              </a:rPr>
              <a:t>Zoom</a:t>
            </a:r>
            <a:r>
              <a:rPr kumimoji="1" lang="ja-JP" altLang="en-US" sz="800" u="sng" dirty="0">
                <a:solidFill>
                  <a:sysClr val="windowText" lastClr="000000"/>
                </a:solidFill>
              </a:rPr>
              <a:t>アプリケーションからのサインイン</a:t>
            </a:r>
            <a:r>
              <a:rPr kumimoji="1" lang="ja-JP" altLang="en-US" sz="800" dirty="0">
                <a:solidFill>
                  <a:sysClr val="windowText" lastClr="000000"/>
                </a:solidFill>
              </a:rPr>
              <a:t>する方法があります。これは基本的な操作は</a:t>
            </a:r>
            <a:r>
              <a:rPr kumimoji="1" lang="en-US" altLang="ja-JP" sz="800" dirty="0">
                <a:solidFill>
                  <a:sysClr val="windowText" lastClr="000000"/>
                </a:solidFill>
              </a:rPr>
              <a:t>PC</a:t>
            </a:r>
            <a:r>
              <a:rPr kumimoji="1" lang="ja-JP" altLang="en-US" sz="800" dirty="0">
                <a:solidFill>
                  <a:sysClr val="windowText" lastClr="000000"/>
                </a:solidFill>
              </a:rPr>
              <a:t>上のアプリ側から行い、詳細な設定をサーバー側で行うという仕様上の都合のようです。今回は</a:t>
            </a:r>
            <a:r>
              <a:rPr kumimoji="1" lang="en-US" altLang="ja-JP" sz="800" dirty="0">
                <a:solidFill>
                  <a:sysClr val="windowText" lastClr="000000"/>
                </a:solidFill>
              </a:rPr>
              <a:t>PC</a:t>
            </a:r>
            <a:r>
              <a:rPr kumimoji="1" lang="ja-JP" altLang="en-US" sz="800" dirty="0">
                <a:solidFill>
                  <a:sysClr val="windowText" lastClr="000000"/>
                </a:solidFill>
              </a:rPr>
              <a:t>上のアプリからのサインインを紹介します。</a:t>
            </a:r>
            <a:endParaRPr kumimoji="1" lang="en-US" altLang="ja-JP" sz="800" dirty="0">
              <a:solidFill>
                <a:sysClr val="windowText" lastClr="000000"/>
              </a:solidFill>
            </a:endParaRPr>
          </a:p>
          <a:p>
            <a:pPr algn="just">
              <a:lnSpc>
                <a:spcPts val="1200"/>
              </a:lnSpc>
            </a:pPr>
            <a:endParaRPr kumimoji="1" lang="en-US" altLang="ja-JP" sz="800" dirty="0">
              <a:solidFill>
                <a:sysClr val="windowText" lastClr="000000"/>
              </a:solidFill>
            </a:endParaRPr>
          </a:p>
          <a:p>
            <a:pPr marL="109538" indent="-109538" algn="just">
              <a:lnSpc>
                <a:spcPts val="1200"/>
              </a:lnSpc>
            </a:pPr>
            <a:r>
              <a:rPr kumimoji="1" lang="ja-JP" altLang="en-US" sz="800" dirty="0">
                <a:solidFill>
                  <a:sysClr val="windowText" lastClr="000000"/>
                </a:solidFill>
              </a:rPr>
              <a:t>①</a:t>
            </a:r>
            <a:r>
              <a:rPr kumimoji="1" lang="en-US" altLang="ja-JP" sz="800" dirty="0">
                <a:solidFill>
                  <a:sysClr val="windowText" lastClr="000000"/>
                </a:solidFill>
              </a:rPr>
              <a:t>PC</a:t>
            </a:r>
            <a:r>
              <a:rPr kumimoji="1" lang="ja-JP" altLang="en-US" sz="800" dirty="0">
                <a:solidFill>
                  <a:sysClr val="windowText" lastClr="000000"/>
                </a:solidFill>
              </a:rPr>
              <a:t>の</a:t>
            </a:r>
            <a:r>
              <a:rPr kumimoji="1" lang="en-US" altLang="ja-JP" sz="800" dirty="0">
                <a:solidFill>
                  <a:sysClr val="windowText" lastClr="000000"/>
                </a:solidFill>
              </a:rPr>
              <a:t>Zoom</a:t>
            </a:r>
            <a:r>
              <a:rPr kumimoji="1" lang="ja-JP" altLang="en-US" sz="800" dirty="0">
                <a:solidFill>
                  <a:sysClr val="windowText" lastClr="000000"/>
                </a:solidFill>
              </a:rPr>
              <a:t>アプリを起動、サインインをクリックする。</a:t>
            </a:r>
            <a:endParaRPr kumimoji="1" lang="en-US" altLang="ja-JP" sz="800" dirty="0">
              <a:solidFill>
                <a:sysClr val="windowText" lastClr="000000"/>
              </a:solidFill>
            </a:endParaRPr>
          </a:p>
          <a:p>
            <a:pPr marL="109538" indent="-109538" algn="just">
              <a:lnSpc>
                <a:spcPts val="1200"/>
              </a:lnSpc>
            </a:pPr>
            <a:r>
              <a:rPr kumimoji="1" lang="ja-JP" altLang="en-US" sz="800" dirty="0">
                <a:solidFill>
                  <a:sysClr val="windowText" lastClr="000000"/>
                </a:solidFill>
              </a:rPr>
              <a:t>②サインインの際は</a:t>
            </a:r>
            <a:r>
              <a:rPr kumimoji="1" lang="ja-JP" altLang="en-US" sz="800" b="1" u="sng" dirty="0">
                <a:solidFill>
                  <a:sysClr val="windowText" lastClr="000000"/>
                </a:solidFill>
              </a:rPr>
              <a:t>必ず同じ登録アドレス（</a:t>
            </a:r>
            <a:r>
              <a:rPr kumimoji="1" lang="en-US" altLang="ja-JP" sz="800" b="1" u="sng" dirty="0">
                <a:solidFill>
                  <a:sysClr val="windowText" lastClr="000000"/>
                </a:solidFill>
              </a:rPr>
              <a:t>ID</a:t>
            </a:r>
            <a:r>
              <a:rPr kumimoji="1" lang="ja-JP" altLang="en-US" sz="800" b="1" u="sng" dirty="0">
                <a:solidFill>
                  <a:sysClr val="windowText" lastClr="000000"/>
                </a:solidFill>
              </a:rPr>
              <a:t>）</a:t>
            </a:r>
            <a:r>
              <a:rPr kumimoji="1" lang="ja-JP" altLang="en-US" sz="800" dirty="0">
                <a:solidFill>
                  <a:sysClr val="windowText" lastClr="000000"/>
                </a:solidFill>
              </a:rPr>
              <a:t>を使用してください。別ののアカウントでログインすると、参加者に知らせたミーティングに自分自身が参加できないことがあります。</a:t>
            </a:r>
            <a:endParaRPr kumimoji="1" lang="en-US" altLang="ja-JP" sz="800" dirty="0">
              <a:solidFill>
                <a:sysClr val="windowText" lastClr="000000"/>
              </a:solidFill>
            </a:endParaRPr>
          </a:p>
          <a:p>
            <a:pPr marL="109538" indent="-109538" algn="just">
              <a:lnSpc>
                <a:spcPts val="1200"/>
              </a:lnSpc>
            </a:pPr>
            <a:endParaRPr kumimoji="1" lang="en-US" altLang="ja-JP" sz="800" dirty="0">
              <a:solidFill>
                <a:sysClr val="windowText" lastClr="000000"/>
              </a:solidFill>
            </a:endParaRPr>
          </a:p>
          <a:p>
            <a:pPr marL="109538" indent="-109538" algn="just">
              <a:lnSpc>
                <a:spcPts val="1200"/>
              </a:lnSpc>
            </a:pPr>
            <a:endParaRPr kumimoji="1" lang="en-US" altLang="ja-JP" sz="800" dirty="0">
              <a:solidFill>
                <a:sysClr val="windowText" lastClr="000000"/>
              </a:solidFill>
            </a:endParaRPr>
          </a:p>
          <a:p>
            <a:pPr marL="109538" indent="-109538" algn="just">
              <a:lnSpc>
                <a:spcPts val="1200"/>
              </a:lnSpc>
            </a:pPr>
            <a:endParaRPr kumimoji="1" lang="en-US" altLang="ja-JP" sz="800" dirty="0">
              <a:solidFill>
                <a:sysClr val="windowText" lastClr="000000"/>
              </a:solidFill>
            </a:endParaRPr>
          </a:p>
          <a:p>
            <a:pPr marL="109538" indent="-109538" algn="just">
              <a:lnSpc>
                <a:spcPts val="1200"/>
              </a:lnSpc>
            </a:pPr>
            <a:endParaRPr kumimoji="1" lang="en-US" altLang="ja-JP" sz="800" dirty="0">
              <a:solidFill>
                <a:sysClr val="windowText" lastClr="000000"/>
              </a:solidFill>
            </a:endParaRPr>
          </a:p>
          <a:p>
            <a:pPr marL="109538" indent="-109538" algn="just">
              <a:lnSpc>
                <a:spcPts val="1200"/>
              </a:lnSpc>
            </a:pPr>
            <a:endParaRPr kumimoji="1" lang="en-US" altLang="ja-JP" sz="800" dirty="0">
              <a:solidFill>
                <a:sysClr val="windowText" lastClr="000000"/>
              </a:solidFill>
            </a:endParaRPr>
          </a:p>
          <a:p>
            <a:pPr marL="109538" indent="-109538" algn="just">
              <a:lnSpc>
                <a:spcPts val="1200"/>
              </a:lnSpc>
            </a:pPr>
            <a:endParaRPr kumimoji="1" lang="en-US" altLang="ja-JP" sz="800" dirty="0">
              <a:solidFill>
                <a:sysClr val="windowText" lastClr="000000"/>
              </a:solidFill>
            </a:endParaRPr>
          </a:p>
          <a:p>
            <a:pPr marL="109538" indent="-109538" algn="just">
              <a:lnSpc>
                <a:spcPts val="1200"/>
              </a:lnSpc>
            </a:pPr>
            <a:endParaRPr kumimoji="1" lang="en-US" altLang="ja-JP" sz="800" dirty="0">
              <a:solidFill>
                <a:sysClr val="windowText" lastClr="000000"/>
              </a:solidFill>
            </a:endParaRPr>
          </a:p>
          <a:p>
            <a:pPr marL="109538" indent="-109538" algn="just">
              <a:lnSpc>
                <a:spcPts val="1200"/>
              </a:lnSpc>
            </a:pPr>
            <a:r>
              <a:rPr kumimoji="1" lang="ja-JP" altLang="en-US" sz="800" dirty="0">
                <a:solidFill>
                  <a:sysClr val="windowText" lastClr="000000"/>
                </a:solidFill>
              </a:rPr>
              <a:t>③サインインすると下記のようなアプリ画面が立ち上がります。</a:t>
            </a:r>
            <a:endParaRPr kumimoji="1" lang="en-US" altLang="ja-JP" sz="800" dirty="0">
              <a:solidFill>
                <a:sysClr val="windowText" lastClr="000000"/>
              </a:solidFill>
            </a:endParaRPr>
          </a:p>
          <a:p>
            <a:pPr marL="109538" indent="-109538" algn="just">
              <a:lnSpc>
                <a:spcPts val="1200"/>
              </a:lnSpc>
            </a:pPr>
            <a:endParaRPr kumimoji="1" lang="en-US" altLang="ja-JP" sz="800" dirty="0">
              <a:solidFill>
                <a:sysClr val="windowText" lastClr="000000"/>
              </a:solidFill>
            </a:endParaRPr>
          </a:p>
          <a:p>
            <a:pPr marL="109538" indent="-109538" algn="just">
              <a:lnSpc>
                <a:spcPts val="1200"/>
              </a:lnSpc>
            </a:pPr>
            <a:endParaRPr kumimoji="1" lang="en-US" altLang="ja-JP" sz="800" dirty="0">
              <a:solidFill>
                <a:sysClr val="windowText" lastClr="000000"/>
              </a:solidFill>
            </a:endParaRPr>
          </a:p>
          <a:p>
            <a:pPr marL="109538" indent="-109538" algn="just">
              <a:lnSpc>
                <a:spcPts val="1200"/>
              </a:lnSpc>
            </a:pPr>
            <a:endParaRPr kumimoji="1" lang="en-US" altLang="ja-JP" sz="800" dirty="0">
              <a:solidFill>
                <a:sysClr val="windowText" lastClr="000000"/>
              </a:solidFill>
            </a:endParaRPr>
          </a:p>
          <a:p>
            <a:pPr marL="109538" indent="-109538" algn="just">
              <a:lnSpc>
                <a:spcPts val="1200"/>
              </a:lnSpc>
            </a:pPr>
            <a:endParaRPr kumimoji="1" lang="en-US" altLang="ja-JP" sz="800" dirty="0">
              <a:solidFill>
                <a:sysClr val="windowText" lastClr="000000"/>
              </a:solidFill>
            </a:endParaRPr>
          </a:p>
          <a:p>
            <a:pPr marL="109538" indent="-109538" algn="just">
              <a:lnSpc>
                <a:spcPts val="1200"/>
              </a:lnSpc>
            </a:pPr>
            <a:endParaRPr kumimoji="1" lang="en-US" altLang="ja-JP" sz="800" dirty="0">
              <a:solidFill>
                <a:sysClr val="windowText" lastClr="000000"/>
              </a:solidFill>
            </a:endParaRPr>
          </a:p>
          <a:p>
            <a:pPr marL="109538" indent="-109538" algn="just">
              <a:lnSpc>
                <a:spcPts val="1200"/>
              </a:lnSpc>
            </a:pPr>
            <a:endParaRPr kumimoji="1" lang="en-US" altLang="ja-JP" sz="800" dirty="0">
              <a:solidFill>
                <a:sysClr val="windowText" lastClr="000000"/>
              </a:solidFill>
            </a:endParaRPr>
          </a:p>
          <a:p>
            <a:pPr marL="109538" indent="-109538" algn="just">
              <a:lnSpc>
                <a:spcPts val="1200"/>
              </a:lnSpc>
            </a:pPr>
            <a:endParaRPr kumimoji="1" lang="en-US" altLang="ja-JP" sz="800" dirty="0">
              <a:solidFill>
                <a:sysClr val="windowText" lastClr="000000"/>
              </a:solidFill>
            </a:endParaRPr>
          </a:p>
          <a:p>
            <a:pPr marL="109538" indent="-109538" algn="just">
              <a:lnSpc>
                <a:spcPts val="1200"/>
              </a:lnSpc>
            </a:pPr>
            <a:endParaRPr kumimoji="1" lang="en-US" altLang="ja-JP" sz="800" dirty="0">
              <a:solidFill>
                <a:sysClr val="windowText" lastClr="000000"/>
              </a:solidFill>
            </a:endParaRPr>
          </a:p>
          <a:p>
            <a:pPr marL="109538" indent="-109538" algn="just">
              <a:lnSpc>
                <a:spcPts val="1200"/>
              </a:lnSpc>
            </a:pPr>
            <a:endParaRPr kumimoji="1" lang="en-US" altLang="ja-JP" sz="800" dirty="0">
              <a:solidFill>
                <a:sysClr val="windowText" lastClr="000000"/>
              </a:solidFill>
            </a:endParaRPr>
          </a:p>
          <a:p>
            <a:pPr marL="109538" indent="-109538" algn="just">
              <a:lnSpc>
                <a:spcPts val="1200"/>
              </a:lnSpc>
            </a:pPr>
            <a:endParaRPr kumimoji="1" lang="en-US" altLang="ja-JP" sz="800" dirty="0">
              <a:solidFill>
                <a:sysClr val="windowText" lastClr="000000"/>
              </a:solidFill>
            </a:endParaRPr>
          </a:p>
          <a:p>
            <a:pPr marL="109538" indent="-109538" algn="just">
              <a:lnSpc>
                <a:spcPts val="1200"/>
              </a:lnSpc>
            </a:pPr>
            <a:endParaRPr kumimoji="1" lang="en-US" altLang="ja-JP" sz="800" dirty="0">
              <a:solidFill>
                <a:sysClr val="windowText" lastClr="000000"/>
              </a:solidFill>
            </a:endParaRPr>
          </a:p>
          <a:p>
            <a:pPr marL="109538" indent="-109538" algn="just">
              <a:lnSpc>
                <a:spcPts val="1200"/>
              </a:lnSpc>
            </a:pPr>
            <a:r>
              <a:rPr kumimoji="1" lang="ja-JP" altLang="en-US" sz="1600" dirty="0">
                <a:solidFill>
                  <a:schemeClr val="bg1"/>
                </a:solidFill>
                <a:highlight>
                  <a:srgbClr val="008000"/>
                </a:highlight>
              </a:rPr>
              <a:t>５</a:t>
            </a:r>
            <a:r>
              <a:rPr kumimoji="1" lang="ja-JP" altLang="en-US" sz="800" dirty="0">
                <a:solidFill>
                  <a:sysClr val="windowText" lastClr="000000"/>
                </a:solidFill>
              </a:rPr>
              <a:t>　ミーティングの開き方（ホスト）</a:t>
            </a:r>
            <a:endParaRPr kumimoji="1" lang="en-US" altLang="ja-JP" sz="800" dirty="0">
              <a:solidFill>
                <a:sysClr val="windowText" lastClr="000000"/>
              </a:solidFill>
            </a:endParaRPr>
          </a:p>
          <a:p>
            <a:pPr marL="109538" indent="-109538" algn="just">
              <a:lnSpc>
                <a:spcPts val="1200"/>
              </a:lnSpc>
            </a:pPr>
            <a:endParaRPr kumimoji="1" lang="en-US" altLang="ja-JP" sz="800" dirty="0">
              <a:solidFill>
                <a:sysClr val="windowText" lastClr="000000"/>
              </a:solidFill>
            </a:endParaRPr>
          </a:p>
          <a:p>
            <a:pPr marL="109538" indent="-109538" algn="just">
              <a:lnSpc>
                <a:spcPts val="1200"/>
              </a:lnSpc>
            </a:pPr>
            <a:r>
              <a:rPr kumimoji="1" lang="ja-JP" altLang="en-US" sz="800" dirty="0">
                <a:solidFill>
                  <a:sysClr val="windowText" lastClr="000000"/>
                </a:solidFill>
              </a:rPr>
              <a:t>①</a:t>
            </a:r>
            <a:r>
              <a:rPr kumimoji="1" lang="en-US" altLang="ja-JP" sz="800" dirty="0">
                <a:solidFill>
                  <a:sysClr val="windowText" lastClr="000000"/>
                </a:solidFill>
              </a:rPr>
              <a:t>Web</a:t>
            </a:r>
            <a:r>
              <a:rPr kumimoji="1" lang="ja-JP" altLang="en-US" sz="800" dirty="0">
                <a:solidFill>
                  <a:sysClr val="windowText" lastClr="000000"/>
                </a:solidFill>
              </a:rPr>
              <a:t>会議を「ミーティング」と呼びます。演者と質問者は</a:t>
            </a:r>
            <a:r>
              <a:rPr kumimoji="1" lang="en-US" altLang="ja-JP" sz="800" dirty="0">
                <a:solidFill>
                  <a:sysClr val="windowText" lastClr="000000"/>
                </a:solidFill>
              </a:rPr>
              <a:t>Web</a:t>
            </a:r>
            <a:r>
              <a:rPr kumimoji="1" lang="ja-JP" altLang="en-US" sz="800" dirty="0">
                <a:solidFill>
                  <a:sysClr val="windowText" lastClr="000000"/>
                </a:solidFill>
              </a:rPr>
              <a:t>上の「ミーティング」で議論を行います。</a:t>
            </a:r>
            <a:endParaRPr kumimoji="1" lang="en-US" altLang="ja-JP" sz="800" dirty="0">
              <a:solidFill>
                <a:sysClr val="windowText" lastClr="000000"/>
              </a:solidFill>
            </a:endParaRPr>
          </a:p>
          <a:p>
            <a:pPr marL="109538" indent="-109538" algn="just">
              <a:lnSpc>
                <a:spcPts val="1200"/>
              </a:lnSpc>
            </a:pPr>
            <a:r>
              <a:rPr kumimoji="1" lang="ja-JP" altLang="en-US" sz="800" dirty="0">
                <a:solidFill>
                  <a:sysClr val="windowText" lastClr="000000"/>
                </a:solidFill>
              </a:rPr>
              <a:t>②ミーティングの開き方はいくつかありますが、もっとも簡単で確実な方法は「パーソナルミーティングルーム」を利用する方法です。</a:t>
            </a:r>
            <a:endParaRPr kumimoji="1" lang="en-US" altLang="ja-JP" sz="800" dirty="0">
              <a:solidFill>
                <a:sysClr val="windowText" lastClr="000000"/>
              </a:solidFill>
            </a:endParaRPr>
          </a:p>
          <a:p>
            <a:pPr marL="109538" indent="-109538" algn="just">
              <a:lnSpc>
                <a:spcPts val="1200"/>
              </a:lnSpc>
            </a:pPr>
            <a:r>
              <a:rPr kumimoji="1" lang="ja-JP" altLang="en-US" sz="800" dirty="0">
                <a:solidFill>
                  <a:sysClr val="windowText" lastClr="000000"/>
                </a:solidFill>
              </a:rPr>
              <a:t>④オレンジの「新規ミーティング」をクリックすると「パーソナルミーティングルーム」が開きます。</a:t>
            </a:r>
            <a:endParaRPr kumimoji="1" lang="en-US" altLang="ja-JP" sz="800" dirty="0">
              <a:solidFill>
                <a:sysClr val="windowText" lastClr="000000"/>
              </a:solidFill>
            </a:endParaRPr>
          </a:p>
          <a:p>
            <a:pPr marL="109538" indent="-109538" algn="just">
              <a:lnSpc>
                <a:spcPts val="1200"/>
              </a:lnSpc>
            </a:pPr>
            <a:endParaRPr kumimoji="1" lang="en-US" altLang="ja-JP" sz="800" dirty="0">
              <a:solidFill>
                <a:sysClr val="windowText" lastClr="000000"/>
              </a:solidFill>
            </a:endParaRPr>
          </a:p>
          <a:p>
            <a:pPr marL="109538" indent="-109538" algn="just">
              <a:lnSpc>
                <a:spcPts val="1200"/>
              </a:lnSpc>
            </a:pPr>
            <a:endParaRPr kumimoji="1" lang="en-US" altLang="ja-JP" sz="800" dirty="0">
              <a:solidFill>
                <a:sysClr val="windowText" lastClr="000000"/>
              </a:solidFill>
            </a:endParaRPr>
          </a:p>
          <a:p>
            <a:pPr marL="109538" indent="-109538" algn="just">
              <a:lnSpc>
                <a:spcPts val="1200"/>
              </a:lnSpc>
            </a:pPr>
            <a:endParaRPr kumimoji="1" lang="en-US" altLang="ja-JP" sz="800" dirty="0">
              <a:solidFill>
                <a:sysClr val="windowText" lastClr="000000"/>
              </a:solidFill>
            </a:endParaRPr>
          </a:p>
          <a:p>
            <a:pPr marL="109538" indent="-109538" algn="just">
              <a:lnSpc>
                <a:spcPts val="1200"/>
              </a:lnSpc>
            </a:pPr>
            <a:endParaRPr kumimoji="1" lang="en-US" altLang="ja-JP" sz="800" dirty="0">
              <a:solidFill>
                <a:sysClr val="windowText" lastClr="000000"/>
              </a:solidFill>
            </a:endParaRPr>
          </a:p>
          <a:p>
            <a:pPr marL="109538" indent="-109538" algn="just">
              <a:lnSpc>
                <a:spcPts val="1200"/>
              </a:lnSpc>
            </a:pPr>
            <a:endParaRPr kumimoji="1" lang="en-US" altLang="ja-JP" sz="800" dirty="0">
              <a:solidFill>
                <a:sysClr val="windowText" lastClr="000000"/>
              </a:solidFill>
            </a:endParaRPr>
          </a:p>
          <a:p>
            <a:pPr marL="109538" indent="-109538" algn="just">
              <a:lnSpc>
                <a:spcPts val="1200"/>
              </a:lnSpc>
            </a:pPr>
            <a:endParaRPr kumimoji="1" lang="en-US" altLang="ja-JP" sz="800" dirty="0">
              <a:solidFill>
                <a:sysClr val="windowText" lastClr="000000"/>
              </a:solidFill>
            </a:endParaRPr>
          </a:p>
          <a:p>
            <a:pPr marL="109538" indent="-109538" algn="just">
              <a:lnSpc>
                <a:spcPts val="1200"/>
              </a:lnSpc>
            </a:pPr>
            <a:endParaRPr kumimoji="1" lang="en-US" altLang="ja-JP" sz="800" dirty="0">
              <a:solidFill>
                <a:sysClr val="windowText" lastClr="000000"/>
              </a:solidFill>
            </a:endParaRPr>
          </a:p>
          <a:p>
            <a:pPr marL="109538" indent="-109538" algn="just">
              <a:lnSpc>
                <a:spcPts val="1200"/>
              </a:lnSpc>
            </a:pPr>
            <a:r>
              <a:rPr kumimoji="1" lang="ja-JP" altLang="en-US" sz="800" dirty="0">
                <a:solidFill>
                  <a:sysClr val="windowText" lastClr="000000"/>
                </a:solidFill>
              </a:rPr>
              <a:t>　　　　　　　</a:t>
            </a:r>
            <a:endParaRPr kumimoji="1" lang="en-US" altLang="ja-JP" sz="800" dirty="0">
              <a:solidFill>
                <a:sysClr val="windowText" lastClr="000000"/>
              </a:solidFill>
            </a:endParaRPr>
          </a:p>
          <a:p>
            <a:pPr marL="109538" indent="-109538" algn="just">
              <a:lnSpc>
                <a:spcPts val="1200"/>
              </a:lnSpc>
            </a:pPr>
            <a:endParaRPr kumimoji="1" lang="en-US" altLang="ja-JP" sz="800" dirty="0">
              <a:solidFill>
                <a:sysClr val="windowText" lastClr="000000"/>
              </a:solidFill>
            </a:endParaRPr>
          </a:p>
          <a:p>
            <a:pPr marL="109538" indent="-109538" algn="just">
              <a:lnSpc>
                <a:spcPts val="1200"/>
              </a:lnSpc>
            </a:pPr>
            <a:endParaRPr kumimoji="1" lang="en-US" altLang="ja-JP" sz="800" dirty="0">
              <a:solidFill>
                <a:sysClr val="windowText" lastClr="000000"/>
              </a:solidFill>
            </a:endParaRPr>
          </a:p>
          <a:p>
            <a:pPr marL="109538" indent="-109538" algn="just">
              <a:lnSpc>
                <a:spcPts val="1200"/>
              </a:lnSpc>
            </a:pPr>
            <a:r>
              <a:rPr kumimoji="1" lang="ja-JP" altLang="en-US" sz="800" dirty="0">
                <a:solidFill>
                  <a:sysClr val="windowText" lastClr="000000"/>
                </a:solidFill>
              </a:rPr>
              <a:t>⑥「パーソナルミーティングルーム」をご自身の</a:t>
            </a:r>
            <a:r>
              <a:rPr kumimoji="1" lang="en-US" altLang="ja-JP" sz="800" dirty="0">
                <a:solidFill>
                  <a:sysClr val="windowText" lastClr="000000"/>
                </a:solidFill>
              </a:rPr>
              <a:t>ID</a:t>
            </a:r>
            <a:r>
              <a:rPr kumimoji="1" lang="ja-JP" altLang="en-US" sz="800" dirty="0">
                <a:solidFill>
                  <a:sysClr val="windowText" lastClr="000000"/>
                </a:solidFill>
              </a:rPr>
              <a:t>で立ち上げると、「ホスト」としてミーティングを開くことになります。</a:t>
            </a:r>
            <a:endParaRPr kumimoji="1" lang="en-US" altLang="ja-JP" sz="800" dirty="0">
              <a:solidFill>
                <a:sysClr val="windowText" lastClr="000000"/>
              </a:solidFill>
            </a:endParaRPr>
          </a:p>
          <a:p>
            <a:pPr marL="109538" indent="-109538" algn="just">
              <a:lnSpc>
                <a:spcPts val="1200"/>
              </a:lnSpc>
            </a:pPr>
            <a:endParaRPr kumimoji="1" lang="en-US" altLang="ja-JP" sz="800" dirty="0">
              <a:solidFill>
                <a:sysClr val="windowText" lastClr="000000"/>
              </a:solidFill>
            </a:endParaRPr>
          </a:p>
          <a:p>
            <a:pPr marL="109538" indent="-109538" algn="just">
              <a:lnSpc>
                <a:spcPts val="1200"/>
              </a:lnSpc>
            </a:pPr>
            <a:r>
              <a:rPr kumimoji="1" lang="ja-JP" altLang="en-US" sz="1600" dirty="0">
                <a:solidFill>
                  <a:schemeClr val="bg1"/>
                </a:solidFill>
                <a:highlight>
                  <a:srgbClr val="008000"/>
                </a:highlight>
              </a:rPr>
              <a:t>６</a:t>
            </a:r>
            <a:r>
              <a:rPr kumimoji="1" lang="ja-JP" altLang="en-US" sz="800" dirty="0">
                <a:solidFill>
                  <a:sysClr val="windowText" lastClr="000000"/>
                </a:solidFill>
              </a:rPr>
              <a:t>　ミーティングの知らせかた</a:t>
            </a:r>
            <a:endParaRPr kumimoji="1" lang="en-US" altLang="ja-JP" sz="800" dirty="0">
              <a:solidFill>
                <a:sysClr val="windowText" lastClr="000000"/>
              </a:solidFill>
            </a:endParaRPr>
          </a:p>
          <a:p>
            <a:pPr marL="109538" indent="-109538" algn="just">
              <a:lnSpc>
                <a:spcPts val="1200"/>
              </a:lnSpc>
            </a:pPr>
            <a:r>
              <a:rPr kumimoji="1" lang="ja-JP" altLang="en-US" sz="800" dirty="0">
                <a:solidFill>
                  <a:sysClr val="windowText" lastClr="000000"/>
                </a:solidFill>
              </a:rPr>
              <a:t>①左上　をクリックするとミーティングの情報が表示される。</a:t>
            </a:r>
            <a:endParaRPr kumimoji="1" lang="en-US" altLang="ja-JP" sz="800" dirty="0">
              <a:solidFill>
                <a:sysClr val="windowText" lastClr="000000"/>
              </a:solidFill>
            </a:endParaRPr>
          </a:p>
          <a:p>
            <a:pPr marL="109538" indent="-109538" algn="just">
              <a:lnSpc>
                <a:spcPts val="1200"/>
              </a:lnSpc>
            </a:pPr>
            <a:endParaRPr kumimoji="1" lang="en-US" altLang="ja-JP" sz="800" dirty="0">
              <a:solidFill>
                <a:sysClr val="windowText" lastClr="000000"/>
              </a:solidFill>
            </a:endParaRPr>
          </a:p>
          <a:p>
            <a:pPr marL="109538" indent="-109538" algn="just">
              <a:lnSpc>
                <a:spcPts val="1200"/>
              </a:lnSpc>
            </a:pPr>
            <a:endParaRPr kumimoji="1" lang="en-US" altLang="ja-JP" sz="800" dirty="0">
              <a:solidFill>
                <a:sysClr val="windowText" lastClr="000000"/>
              </a:solidFill>
            </a:endParaRPr>
          </a:p>
          <a:p>
            <a:pPr marL="109538" indent="-109538" algn="just">
              <a:lnSpc>
                <a:spcPts val="1200"/>
              </a:lnSpc>
            </a:pPr>
            <a:endParaRPr kumimoji="1" lang="en-US" altLang="ja-JP" sz="800" dirty="0">
              <a:solidFill>
                <a:sysClr val="windowText" lastClr="000000"/>
              </a:solidFill>
            </a:endParaRPr>
          </a:p>
        </p:txBody>
      </p:sp>
      <p:pic>
        <p:nvPicPr>
          <p:cNvPr id="5" name="図 4">
            <a:extLst>
              <a:ext uri="{FF2B5EF4-FFF2-40B4-BE49-F238E27FC236}">
                <a16:creationId xmlns:a16="http://schemas.microsoft.com/office/drawing/2014/main" id="{2AB28637-3CF3-42FD-B538-55B44F93CD0D}"/>
              </a:ext>
            </a:extLst>
          </p:cNvPr>
          <p:cNvPicPr>
            <a:picLocks noChangeAspect="1"/>
          </p:cNvPicPr>
          <p:nvPr/>
        </p:nvPicPr>
        <p:blipFill rotWithShape="1">
          <a:blip r:embed="rId3"/>
          <a:srcRect l="34406" t="29570" r="34266" b="33300"/>
          <a:stretch/>
        </p:blipFill>
        <p:spPr>
          <a:xfrm>
            <a:off x="693285" y="3872257"/>
            <a:ext cx="1226975" cy="8179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1" name="正方形/長方形 40">
            <a:extLst>
              <a:ext uri="{FF2B5EF4-FFF2-40B4-BE49-F238E27FC236}">
                <a16:creationId xmlns:a16="http://schemas.microsoft.com/office/drawing/2014/main" id="{6D702FA2-2555-469F-A6B6-B022553BC314}"/>
              </a:ext>
            </a:extLst>
          </p:cNvPr>
          <p:cNvSpPr/>
          <p:nvPr/>
        </p:nvSpPr>
        <p:spPr>
          <a:xfrm>
            <a:off x="4993922" y="151834"/>
            <a:ext cx="4797584" cy="32771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numCol="2" spcCol="108000" rtlCol="0" anchor="t" anchorCtr="0"/>
          <a:lstStyle/>
          <a:p>
            <a:pPr marL="109538" indent="-109538">
              <a:lnSpc>
                <a:spcPts val="1200"/>
              </a:lnSpc>
            </a:pPr>
            <a:r>
              <a:rPr kumimoji="1" lang="ja-JP" altLang="en-US" sz="800" dirty="0">
                <a:solidFill>
                  <a:sysClr val="windowText" lastClr="000000"/>
                </a:solidFill>
              </a:rPr>
              <a:t>②</a:t>
            </a:r>
            <a:r>
              <a:rPr kumimoji="1" lang="ja-JP" altLang="en-US" sz="800" u="sng" dirty="0">
                <a:solidFill>
                  <a:sysClr val="windowText" lastClr="000000"/>
                </a:solidFill>
              </a:rPr>
              <a:t>「招待リンク」がご自身の発表ページに表示すべき</a:t>
            </a:r>
            <a:r>
              <a:rPr kumimoji="1" lang="en-US" altLang="ja-JP" sz="800" u="sng" dirty="0">
                <a:solidFill>
                  <a:sysClr val="windowText" lastClr="000000"/>
                </a:solidFill>
              </a:rPr>
              <a:t>Invite Link(http://</a:t>
            </a:r>
            <a:r>
              <a:rPr kumimoji="1" lang="ja-JP" altLang="en-US" sz="800" u="sng" dirty="0">
                <a:solidFill>
                  <a:sysClr val="windowText" lastClr="000000"/>
                </a:solidFill>
              </a:rPr>
              <a:t>からはじまる</a:t>
            </a:r>
            <a:r>
              <a:rPr kumimoji="1" lang="en-US" altLang="ja-JP" sz="800" u="sng" dirty="0">
                <a:solidFill>
                  <a:sysClr val="windowText" lastClr="000000"/>
                </a:solidFill>
              </a:rPr>
              <a:t>URL)</a:t>
            </a:r>
            <a:r>
              <a:rPr kumimoji="1" lang="ja-JP" altLang="en-US" sz="800" u="sng" dirty="0">
                <a:solidFill>
                  <a:sysClr val="windowText" lastClr="000000"/>
                </a:solidFill>
              </a:rPr>
              <a:t>です</a:t>
            </a:r>
            <a:r>
              <a:rPr kumimoji="1" lang="ja-JP" altLang="en-US" sz="800" dirty="0">
                <a:solidFill>
                  <a:sysClr val="windowText" lastClr="000000"/>
                </a:solidFill>
              </a:rPr>
              <a:t>。この</a:t>
            </a:r>
            <a:r>
              <a:rPr kumimoji="1" lang="en-US" altLang="ja-JP" sz="800" dirty="0">
                <a:solidFill>
                  <a:sysClr val="windowText" lastClr="000000"/>
                </a:solidFill>
              </a:rPr>
              <a:t>URL</a:t>
            </a:r>
            <a:r>
              <a:rPr kumimoji="1" lang="ja-JP" altLang="en-US" sz="800" dirty="0">
                <a:solidFill>
                  <a:sysClr val="windowText" lastClr="000000"/>
                </a:solidFill>
              </a:rPr>
              <a:t>にはパスワードまで埋め込まれており、参加者はこの</a:t>
            </a:r>
            <a:r>
              <a:rPr kumimoji="1" lang="en-US" altLang="ja-JP" sz="800" dirty="0">
                <a:solidFill>
                  <a:sysClr val="windowText" lastClr="000000"/>
                </a:solidFill>
              </a:rPr>
              <a:t>URL</a:t>
            </a:r>
            <a:r>
              <a:rPr kumimoji="1" lang="ja-JP" altLang="en-US" sz="800" dirty="0">
                <a:solidFill>
                  <a:sysClr val="windowText" lastClr="000000"/>
                </a:solidFill>
              </a:rPr>
              <a:t>だけで直接演者のミーティングに参加することができます。</a:t>
            </a:r>
            <a:r>
              <a:rPr kumimoji="1" lang="en-US" altLang="ja-JP" sz="800" dirty="0">
                <a:solidFill>
                  <a:sysClr val="windowText" lastClr="000000"/>
                </a:solidFill>
              </a:rPr>
              <a:t>URL</a:t>
            </a:r>
            <a:r>
              <a:rPr kumimoji="1" lang="ja-JP" altLang="en-US" sz="800" dirty="0">
                <a:solidFill>
                  <a:sysClr val="windowText" lastClr="000000"/>
                </a:solidFill>
              </a:rPr>
              <a:t>のコピーをクリックしてクリップボードにコピーしましょう。</a:t>
            </a:r>
            <a:endParaRPr kumimoji="1" lang="en-US" altLang="ja-JP" sz="800" dirty="0">
              <a:solidFill>
                <a:sysClr val="windowText" lastClr="000000"/>
              </a:solidFill>
            </a:endParaRPr>
          </a:p>
          <a:p>
            <a:pPr marL="109538" indent="-109538">
              <a:lnSpc>
                <a:spcPts val="1200"/>
              </a:lnSpc>
            </a:pPr>
            <a:r>
              <a:rPr kumimoji="1" lang="ja-JP" altLang="en-US" sz="800" dirty="0">
                <a:solidFill>
                  <a:sysClr val="windowText" lastClr="000000"/>
                </a:solidFill>
              </a:rPr>
              <a:t>③演者の方に別に知らせた</a:t>
            </a:r>
            <a:r>
              <a:rPr kumimoji="1" lang="en-US" altLang="ja-JP" sz="800" dirty="0">
                <a:solidFill>
                  <a:sysClr val="windowText" lastClr="000000"/>
                </a:solidFill>
              </a:rPr>
              <a:t>ID,PW</a:t>
            </a:r>
            <a:r>
              <a:rPr kumimoji="1" lang="ja-JP" altLang="en-US" sz="800" dirty="0">
                <a:solidFill>
                  <a:sysClr val="windowText" lastClr="000000"/>
                </a:solidFill>
              </a:rPr>
              <a:t>で下記へアクセスする。</a:t>
            </a:r>
            <a:endParaRPr kumimoji="1" lang="en-US" altLang="ja-JP" sz="800" dirty="0">
              <a:solidFill>
                <a:sysClr val="windowText" lastClr="000000"/>
              </a:solidFill>
            </a:endParaRPr>
          </a:p>
          <a:p>
            <a:pPr marL="109538" indent="-109538">
              <a:lnSpc>
                <a:spcPts val="1200"/>
              </a:lnSpc>
            </a:pPr>
            <a:r>
              <a:rPr kumimoji="1" lang="ja-JP" altLang="en-US" sz="800" dirty="0">
                <a:solidFill>
                  <a:sysClr val="windowText" lastClr="000000"/>
                </a:solidFill>
              </a:rPr>
              <a:t>　　</a:t>
            </a:r>
            <a:r>
              <a:rPr kumimoji="1" lang="en-US" altLang="ja-JP" sz="800" dirty="0">
                <a:solidFill>
                  <a:sysClr val="windowText" lastClr="000000"/>
                </a:solidFill>
              </a:rPr>
              <a:t>URL</a:t>
            </a:r>
            <a:r>
              <a:rPr kumimoji="1" lang="ja-JP" altLang="en-US" sz="800" dirty="0">
                <a:solidFill>
                  <a:sysClr val="windowText" lastClr="000000"/>
                </a:solidFill>
              </a:rPr>
              <a:t>：</a:t>
            </a:r>
            <a:endParaRPr kumimoji="1" lang="en-US" altLang="ja-JP" sz="800" dirty="0">
              <a:solidFill>
                <a:sysClr val="windowText" lastClr="000000"/>
              </a:solidFill>
            </a:endParaRPr>
          </a:p>
          <a:p>
            <a:pPr marL="109538" indent="-109538">
              <a:lnSpc>
                <a:spcPts val="1200"/>
              </a:lnSpc>
            </a:pPr>
            <a:r>
              <a:rPr kumimoji="1" lang="ja-JP" altLang="en-US" sz="800" dirty="0">
                <a:solidFill>
                  <a:sysClr val="windowText" lastClr="000000"/>
                </a:solidFill>
              </a:rPr>
              <a:t>④スライドデータのほか、</a:t>
            </a:r>
            <a:r>
              <a:rPr kumimoji="1" lang="en-US" altLang="ja-JP" sz="800" dirty="0">
                <a:solidFill>
                  <a:sysClr val="windowText" lastClr="000000"/>
                </a:solidFill>
              </a:rPr>
              <a:t>Zoom</a:t>
            </a:r>
            <a:r>
              <a:rPr kumimoji="1" lang="ja-JP" altLang="en-US" sz="800" dirty="0">
                <a:solidFill>
                  <a:sysClr val="windowText" lastClr="000000"/>
                </a:solidFill>
              </a:rPr>
              <a:t>の</a:t>
            </a:r>
            <a:r>
              <a:rPr kumimoji="1" lang="en-US" altLang="ja-JP" sz="800" dirty="0">
                <a:solidFill>
                  <a:sysClr val="windowText" lastClr="000000"/>
                </a:solidFill>
              </a:rPr>
              <a:t>Invite Link</a:t>
            </a:r>
            <a:r>
              <a:rPr kumimoji="1" lang="ja-JP" altLang="en-US" sz="800" dirty="0">
                <a:solidFill>
                  <a:sysClr val="windowText" lastClr="000000"/>
                </a:solidFill>
              </a:rPr>
              <a:t>を入力するテキストボックスがあるので、そこへペーストする。</a:t>
            </a:r>
            <a:endParaRPr kumimoji="1" lang="en-US" altLang="ja-JP" sz="800" dirty="0">
              <a:solidFill>
                <a:sysClr val="windowText" lastClr="000000"/>
              </a:solidFill>
            </a:endParaRPr>
          </a:p>
          <a:p>
            <a:pPr marL="109538" indent="-109538">
              <a:lnSpc>
                <a:spcPts val="1200"/>
              </a:lnSpc>
            </a:pPr>
            <a:r>
              <a:rPr kumimoji="1" lang="ja-JP" altLang="en-US" sz="800" dirty="0">
                <a:solidFill>
                  <a:sysClr val="windowText" lastClr="000000"/>
                </a:solidFill>
              </a:rPr>
              <a:t>⑤学会当日</a:t>
            </a:r>
            <a:r>
              <a:rPr kumimoji="1" lang="en-US" altLang="ja-JP" sz="800" dirty="0">
                <a:solidFill>
                  <a:sysClr val="windowText" lastClr="000000"/>
                </a:solidFill>
              </a:rPr>
              <a:t>9</a:t>
            </a:r>
            <a:r>
              <a:rPr kumimoji="1" lang="ja-JP" altLang="en-US" sz="800" dirty="0">
                <a:solidFill>
                  <a:sysClr val="windowText" lastClr="000000"/>
                </a:solidFill>
              </a:rPr>
              <a:t>月</a:t>
            </a:r>
            <a:r>
              <a:rPr kumimoji="1" lang="en-US" altLang="ja-JP" sz="800" dirty="0">
                <a:solidFill>
                  <a:sysClr val="windowText" lastClr="000000"/>
                </a:solidFill>
              </a:rPr>
              <a:t>27</a:t>
            </a:r>
            <a:r>
              <a:rPr kumimoji="1" lang="ja-JP" altLang="en-US" sz="800" dirty="0">
                <a:solidFill>
                  <a:sysClr val="windowText" lastClr="000000"/>
                </a:solidFill>
              </a:rPr>
              <a:t>日はこの</a:t>
            </a:r>
            <a:r>
              <a:rPr kumimoji="1" lang="en-US" altLang="ja-JP" sz="800" dirty="0">
                <a:solidFill>
                  <a:sysClr val="windowText" lastClr="000000"/>
                </a:solidFill>
              </a:rPr>
              <a:t>URL</a:t>
            </a:r>
            <a:r>
              <a:rPr kumimoji="1" lang="ja-JP" altLang="en-US" sz="800" dirty="0">
                <a:solidFill>
                  <a:sysClr val="windowText" lastClr="000000"/>
                </a:solidFill>
              </a:rPr>
              <a:t>から参加者が演者のミーティングに参加します。</a:t>
            </a:r>
            <a:endParaRPr kumimoji="1" lang="en-US" altLang="ja-JP" sz="800" dirty="0">
              <a:solidFill>
                <a:sysClr val="windowText" lastClr="000000"/>
              </a:solidFill>
            </a:endParaRPr>
          </a:p>
          <a:p>
            <a:pPr marL="109538" indent="-109538">
              <a:lnSpc>
                <a:spcPts val="1200"/>
              </a:lnSpc>
            </a:pPr>
            <a:r>
              <a:rPr kumimoji="1" lang="en-US" altLang="ja-JP" sz="800" dirty="0">
                <a:solidFill>
                  <a:sysClr val="windowText" lastClr="000000"/>
                </a:solidFill>
              </a:rPr>
              <a:t>※URL</a:t>
            </a:r>
            <a:r>
              <a:rPr kumimoji="1" lang="ja-JP" altLang="en-US" sz="800" dirty="0">
                <a:solidFill>
                  <a:sysClr val="windowText" lastClr="000000"/>
                </a:solidFill>
              </a:rPr>
              <a:t>の表示は</a:t>
            </a:r>
            <a:r>
              <a:rPr kumimoji="1" lang="en-US" altLang="ja-JP" sz="800" dirty="0">
                <a:solidFill>
                  <a:sysClr val="windowText" lastClr="000000"/>
                </a:solidFill>
              </a:rPr>
              <a:t>9</a:t>
            </a:r>
            <a:r>
              <a:rPr kumimoji="1" lang="ja-JP" altLang="en-US" sz="800" dirty="0">
                <a:solidFill>
                  <a:sysClr val="windowText" lastClr="000000"/>
                </a:solidFill>
              </a:rPr>
              <a:t>月</a:t>
            </a:r>
            <a:r>
              <a:rPr kumimoji="1" lang="en-US" altLang="ja-JP" sz="800" dirty="0">
                <a:solidFill>
                  <a:sysClr val="windowText" lastClr="000000"/>
                </a:solidFill>
              </a:rPr>
              <a:t>27</a:t>
            </a:r>
            <a:r>
              <a:rPr kumimoji="1" lang="ja-JP" altLang="en-US" sz="800" dirty="0">
                <a:solidFill>
                  <a:sysClr val="windowText" lastClr="000000"/>
                </a:solidFill>
              </a:rPr>
              <a:t>日のみ表示されるように設定します。</a:t>
            </a:r>
            <a:endParaRPr kumimoji="1" lang="en-US" altLang="ja-JP" sz="800" dirty="0">
              <a:solidFill>
                <a:sysClr val="windowText" lastClr="000000"/>
              </a:solidFill>
            </a:endParaRPr>
          </a:p>
          <a:p>
            <a:pPr marL="109538" indent="-109538">
              <a:lnSpc>
                <a:spcPts val="1200"/>
              </a:lnSpc>
            </a:pPr>
            <a:r>
              <a:rPr kumimoji="1" lang="en-US" altLang="ja-JP" sz="800" dirty="0">
                <a:solidFill>
                  <a:sysClr val="windowText" lastClr="000000"/>
                </a:solidFill>
              </a:rPr>
              <a:t>※Zoom</a:t>
            </a:r>
            <a:r>
              <a:rPr kumimoji="1" lang="ja-JP" altLang="en-US" sz="800" dirty="0">
                <a:solidFill>
                  <a:sysClr val="windowText" lastClr="000000"/>
                </a:solidFill>
              </a:rPr>
              <a:t>を引き続き使用される方は、パーソナルミーティングルームに設定されるデフォルトのパスワードを変更してください</a:t>
            </a:r>
            <a:r>
              <a:rPr kumimoji="1" lang="en-US" altLang="ja-JP" sz="800" dirty="0">
                <a:solidFill>
                  <a:sysClr val="windowText" lastClr="000000"/>
                </a:solidFill>
              </a:rPr>
              <a:t>(URL</a:t>
            </a:r>
            <a:r>
              <a:rPr kumimoji="1" lang="ja-JP" altLang="en-US" sz="800" dirty="0">
                <a:solidFill>
                  <a:sysClr val="windowText" lastClr="000000"/>
                </a:solidFill>
              </a:rPr>
              <a:t>にパスワードが組み込まれているからです</a:t>
            </a:r>
            <a:r>
              <a:rPr kumimoji="1" lang="en-US" altLang="ja-JP" sz="800" dirty="0">
                <a:solidFill>
                  <a:sysClr val="windowText" lastClr="000000"/>
                </a:solidFill>
              </a:rPr>
              <a:t>)</a:t>
            </a:r>
            <a:r>
              <a:rPr kumimoji="1" lang="ja-JP" altLang="en-US" sz="800" dirty="0">
                <a:solidFill>
                  <a:sysClr val="windowText" lastClr="000000"/>
                </a:solidFill>
              </a:rPr>
              <a:t>。</a:t>
            </a:r>
            <a:endParaRPr kumimoji="1" lang="en-US" altLang="ja-JP" sz="800" dirty="0">
              <a:solidFill>
                <a:sysClr val="windowText" lastClr="000000"/>
              </a:solidFill>
            </a:endParaRPr>
          </a:p>
          <a:p>
            <a:pPr marL="109538" indent="-109538">
              <a:lnSpc>
                <a:spcPts val="1200"/>
              </a:lnSpc>
            </a:pPr>
            <a:endParaRPr kumimoji="1" lang="en-US" altLang="ja-JP" sz="800" dirty="0">
              <a:solidFill>
                <a:sysClr val="windowText" lastClr="000000"/>
              </a:solidFill>
            </a:endParaRPr>
          </a:p>
          <a:p>
            <a:pPr marL="109538" indent="-109538">
              <a:lnSpc>
                <a:spcPts val="1200"/>
              </a:lnSpc>
            </a:pPr>
            <a:r>
              <a:rPr kumimoji="1" lang="ja-JP" altLang="en-US" sz="1600" dirty="0">
                <a:solidFill>
                  <a:schemeClr val="bg1"/>
                </a:solidFill>
                <a:highlight>
                  <a:srgbClr val="008000"/>
                </a:highlight>
              </a:rPr>
              <a:t>７</a:t>
            </a:r>
            <a:r>
              <a:rPr kumimoji="1" lang="ja-JP" altLang="en-US" sz="800" dirty="0">
                <a:solidFill>
                  <a:sysClr val="windowText" lastClr="000000"/>
                </a:solidFill>
              </a:rPr>
              <a:t>　当日の討議の方法（ホスト）</a:t>
            </a:r>
            <a:endParaRPr kumimoji="1" lang="en-US" altLang="ja-JP" sz="800" dirty="0">
              <a:solidFill>
                <a:sysClr val="windowText" lastClr="000000"/>
              </a:solidFill>
            </a:endParaRPr>
          </a:p>
          <a:p>
            <a:pPr marL="109538" indent="-109538">
              <a:lnSpc>
                <a:spcPts val="1200"/>
              </a:lnSpc>
            </a:pPr>
            <a:endParaRPr kumimoji="1" lang="en-US" altLang="ja-JP" sz="800" dirty="0">
              <a:solidFill>
                <a:sysClr val="windowText" lastClr="000000"/>
              </a:solidFill>
            </a:endParaRPr>
          </a:p>
          <a:p>
            <a:pPr>
              <a:lnSpc>
                <a:spcPts val="1200"/>
              </a:lnSpc>
            </a:pPr>
            <a:r>
              <a:rPr kumimoji="1" lang="ja-JP" altLang="en-US" sz="800" dirty="0">
                <a:solidFill>
                  <a:sysClr val="windowText" lastClr="000000"/>
                </a:solidFill>
              </a:rPr>
              <a:t>各演題には掲示板及び</a:t>
            </a:r>
            <a:r>
              <a:rPr kumimoji="1" lang="en-US" altLang="ja-JP" sz="800" dirty="0">
                <a:solidFill>
                  <a:sysClr val="windowText" lastClr="000000"/>
                </a:solidFill>
              </a:rPr>
              <a:t>Zoom</a:t>
            </a:r>
            <a:r>
              <a:rPr kumimoji="1" lang="ja-JP" altLang="en-US" sz="800" dirty="0">
                <a:solidFill>
                  <a:sysClr val="windowText" lastClr="000000"/>
                </a:solidFill>
              </a:rPr>
              <a:t>による討議時間を設けてあります。指定時間より</a:t>
            </a:r>
            <a:r>
              <a:rPr kumimoji="1" lang="en-US" altLang="ja-JP" sz="800" dirty="0">
                <a:solidFill>
                  <a:sysClr val="windowText" lastClr="000000"/>
                </a:solidFill>
              </a:rPr>
              <a:t>10</a:t>
            </a:r>
            <a:r>
              <a:rPr kumimoji="1" lang="ja-JP" altLang="en-US" sz="800" dirty="0">
                <a:solidFill>
                  <a:sysClr val="windowText" lastClr="000000"/>
                </a:solidFill>
              </a:rPr>
              <a:t>分程度前より</a:t>
            </a:r>
            <a:r>
              <a:rPr kumimoji="1" lang="en-US" altLang="ja-JP" sz="800" dirty="0">
                <a:solidFill>
                  <a:sysClr val="windowText" lastClr="000000"/>
                </a:solidFill>
              </a:rPr>
              <a:t>Zoom</a:t>
            </a:r>
            <a:r>
              <a:rPr kumimoji="1" lang="ja-JP" altLang="en-US" sz="800" dirty="0">
                <a:solidFill>
                  <a:sysClr val="windowText" lastClr="000000"/>
                </a:solidFill>
              </a:rPr>
              <a:t>のパーソナルミーティングルームを開いてください。</a:t>
            </a:r>
            <a:endParaRPr kumimoji="1" lang="en-US" altLang="ja-JP" sz="800" dirty="0">
              <a:solidFill>
                <a:sysClr val="windowText" lastClr="000000"/>
              </a:solidFill>
            </a:endParaRPr>
          </a:p>
          <a:p>
            <a:pPr marL="109538" indent="-109538">
              <a:lnSpc>
                <a:spcPts val="1200"/>
              </a:lnSpc>
            </a:pPr>
            <a:r>
              <a:rPr kumimoji="1" lang="ja-JP" altLang="en-US" sz="800" dirty="0">
                <a:solidFill>
                  <a:sysClr val="windowText" lastClr="000000"/>
                </a:solidFill>
              </a:rPr>
              <a:t>①</a:t>
            </a:r>
            <a:r>
              <a:rPr kumimoji="1" lang="en-US" altLang="ja-JP" sz="800" dirty="0">
                <a:solidFill>
                  <a:sysClr val="windowText" lastClr="000000"/>
                </a:solidFill>
              </a:rPr>
              <a:t>Zoom</a:t>
            </a:r>
            <a:r>
              <a:rPr kumimoji="1" lang="ja-JP" altLang="en-US" sz="800" dirty="0">
                <a:solidFill>
                  <a:sysClr val="windowText" lastClr="000000"/>
                </a:solidFill>
              </a:rPr>
              <a:t>のアプリを立ち上げ、</a:t>
            </a:r>
            <a:r>
              <a:rPr kumimoji="1" lang="ja-JP" altLang="en-US" sz="800" dirty="0">
                <a:solidFill>
                  <a:schemeClr val="bg1"/>
                </a:solidFill>
                <a:highlight>
                  <a:srgbClr val="008000"/>
                </a:highlight>
              </a:rPr>
              <a:t> ４</a:t>
            </a:r>
            <a:r>
              <a:rPr kumimoji="1" lang="en-US" altLang="ja-JP" sz="800" dirty="0">
                <a:solidFill>
                  <a:sysClr val="windowText" lastClr="000000"/>
                </a:solidFill>
              </a:rPr>
              <a:t>-</a:t>
            </a:r>
            <a:r>
              <a:rPr kumimoji="1" lang="ja-JP" altLang="en-US" sz="800" dirty="0">
                <a:solidFill>
                  <a:sysClr val="windowText" lastClr="000000"/>
                </a:solidFill>
              </a:rPr>
              <a:t>①～</a:t>
            </a:r>
            <a:r>
              <a:rPr kumimoji="1" lang="ja-JP" altLang="en-US" sz="800" dirty="0">
                <a:solidFill>
                  <a:schemeClr val="bg1"/>
                </a:solidFill>
                <a:highlight>
                  <a:srgbClr val="008000"/>
                </a:highlight>
              </a:rPr>
              <a:t> ５</a:t>
            </a:r>
            <a:r>
              <a:rPr kumimoji="1" lang="en-US" altLang="ja-JP" sz="800" dirty="0">
                <a:solidFill>
                  <a:sysClr val="windowText" lastClr="000000"/>
                </a:solidFill>
              </a:rPr>
              <a:t>-</a:t>
            </a:r>
            <a:r>
              <a:rPr kumimoji="1" lang="ja-JP" altLang="en-US" sz="800" dirty="0">
                <a:solidFill>
                  <a:sysClr val="windowText" lastClr="000000"/>
                </a:solidFill>
              </a:rPr>
              <a:t>④の手順により</a:t>
            </a:r>
            <a:r>
              <a:rPr kumimoji="1" lang="en-US" altLang="ja-JP" sz="800" dirty="0">
                <a:solidFill>
                  <a:sysClr val="windowText" lastClr="000000"/>
                </a:solidFill>
              </a:rPr>
              <a:t>HP</a:t>
            </a:r>
            <a:r>
              <a:rPr kumimoji="1" lang="ja-JP" altLang="en-US" sz="800" dirty="0">
                <a:solidFill>
                  <a:sysClr val="windowText" lastClr="000000"/>
                </a:solidFill>
              </a:rPr>
              <a:t>に掲載した「パーソナルミーティングルーム」にアクセスします。</a:t>
            </a:r>
            <a:endParaRPr kumimoji="1" lang="en-US" altLang="ja-JP" sz="800" dirty="0">
              <a:solidFill>
                <a:sysClr val="windowText" lastClr="000000"/>
              </a:solidFill>
            </a:endParaRPr>
          </a:p>
          <a:p>
            <a:pPr marL="109538" indent="-109538">
              <a:lnSpc>
                <a:spcPts val="1200"/>
              </a:lnSpc>
            </a:pPr>
            <a:r>
              <a:rPr kumimoji="1" lang="ja-JP" altLang="en-US" sz="800" dirty="0">
                <a:solidFill>
                  <a:sysClr val="windowText" lastClr="000000"/>
                </a:solidFill>
              </a:rPr>
              <a:t>②質問を希望される参加者が</a:t>
            </a:r>
            <a:r>
              <a:rPr kumimoji="1" lang="en-US" altLang="ja-JP" sz="800" dirty="0">
                <a:solidFill>
                  <a:sysClr val="windowText" lastClr="000000"/>
                </a:solidFill>
              </a:rPr>
              <a:t>URL</a:t>
            </a:r>
            <a:r>
              <a:rPr kumimoji="1" lang="ja-JP" altLang="en-US" sz="800" dirty="0">
                <a:solidFill>
                  <a:sysClr val="windowText" lastClr="000000"/>
                </a:solidFill>
              </a:rPr>
              <a:t>からパーソナルミーティングルームにアクセスすると、画面下の「参加者」に「入室許可待ち」の方がいることが知らされます。</a:t>
            </a:r>
            <a:endParaRPr kumimoji="1" lang="en-US" altLang="ja-JP" sz="800" dirty="0">
              <a:solidFill>
                <a:sysClr val="windowText" lastClr="000000"/>
              </a:solidFill>
            </a:endParaRPr>
          </a:p>
          <a:p>
            <a:pPr marL="109538" indent="-109538">
              <a:lnSpc>
                <a:spcPts val="1200"/>
              </a:lnSpc>
            </a:pPr>
            <a:endParaRPr kumimoji="1" lang="en-US" altLang="ja-JP" sz="800" dirty="0">
              <a:solidFill>
                <a:sysClr val="windowText" lastClr="000000"/>
              </a:solidFill>
            </a:endParaRPr>
          </a:p>
          <a:p>
            <a:pPr marL="109538" indent="-109538">
              <a:lnSpc>
                <a:spcPts val="1200"/>
              </a:lnSpc>
            </a:pPr>
            <a:endParaRPr kumimoji="1" lang="en-US" altLang="ja-JP" sz="800" dirty="0">
              <a:solidFill>
                <a:sysClr val="windowText" lastClr="000000"/>
              </a:solidFill>
            </a:endParaRPr>
          </a:p>
          <a:p>
            <a:pPr marL="109538" indent="-109538">
              <a:lnSpc>
                <a:spcPts val="1200"/>
              </a:lnSpc>
            </a:pPr>
            <a:r>
              <a:rPr kumimoji="1" lang="ja-JP" altLang="en-US" sz="800" dirty="0">
                <a:solidFill>
                  <a:sysClr val="windowText" lastClr="000000"/>
                </a:solidFill>
              </a:rPr>
              <a:t>　</a:t>
            </a:r>
            <a:r>
              <a:rPr kumimoji="1" lang="en-US" altLang="ja-JP" sz="800" dirty="0">
                <a:solidFill>
                  <a:sysClr val="windowText" lastClr="000000"/>
                </a:solidFill>
              </a:rPr>
              <a:t>※</a:t>
            </a:r>
            <a:r>
              <a:rPr kumimoji="1" lang="ja-JP" altLang="en-US" sz="800" dirty="0">
                <a:solidFill>
                  <a:sysClr val="windowText" lastClr="000000"/>
                </a:solidFill>
              </a:rPr>
              <a:t>あらかじめここをクリックしておくと、画面右側に「入室許可待ち」と「入室済み」のかたが表示されます。</a:t>
            </a:r>
            <a:endParaRPr kumimoji="1" lang="en-US" altLang="ja-JP" sz="800" dirty="0">
              <a:solidFill>
                <a:sysClr val="windowText" lastClr="000000"/>
              </a:solidFill>
            </a:endParaRPr>
          </a:p>
          <a:p>
            <a:pPr marL="109538" indent="-109538">
              <a:lnSpc>
                <a:spcPts val="1200"/>
              </a:lnSpc>
            </a:pPr>
            <a:r>
              <a:rPr kumimoji="1" lang="ja-JP" altLang="en-US" sz="800" dirty="0">
                <a:solidFill>
                  <a:sysClr val="windowText" lastClr="000000"/>
                </a:solidFill>
              </a:rPr>
              <a:t>③参加者が入室を求めてきたら許可してお話しください。</a:t>
            </a:r>
            <a:endParaRPr kumimoji="1" lang="en-US" altLang="ja-JP" sz="800" dirty="0">
              <a:solidFill>
                <a:sysClr val="windowText" lastClr="000000"/>
              </a:solidFill>
            </a:endParaRPr>
          </a:p>
        </p:txBody>
      </p:sp>
      <p:pic>
        <p:nvPicPr>
          <p:cNvPr id="11" name="図 10">
            <a:extLst>
              <a:ext uri="{FF2B5EF4-FFF2-40B4-BE49-F238E27FC236}">
                <a16:creationId xmlns:a16="http://schemas.microsoft.com/office/drawing/2014/main" id="{92889950-F3A3-4150-9730-1E21FBD3401B}"/>
              </a:ext>
            </a:extLst>
          </p:cNvPr>
          <p:cNvPicPr>
            <a:picLocks noChangeAspect="1"/>
          </p:cNvPicPr>
          <p:nvPr/>
        </p:nvPicPr>
        <p:blipFill rotWithShape="1">
          <a:blip r:embed="rId4"/>
          <a:srcRect l="21912" t="10779" r="21961" b="15448"/>
          <a:stretch/>
        </p:blipFill>
        <p:spPr>
          <a:xfrm>
            <a:off x="428825" y="5244071"/>
            <a:ext cx="1755893" cy="12981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図 12">
            <a:extLst>
              <a:ext uri="{FF2B5EF4-FFF2-40B4-BE49-F238E27FC236}">
                <a16:creationId xmlns:a16="http://schemas.microsoft.com/office/drawing/2014/main" id="{0A2C903C-E144-4723-A5B9-9D8E04E7ABB7}"/>
              </a:ext>
            </a:extLst>
          </p:cNvPr>
          <p:cNvPicPr>
            <a:picLocks noChangeAspect="1"/>
          </p:cNvPicPr>
          <p:nvPr/>
        </p:nvPicPr>
        <p:blipFill rotWithShape="1">
          <a:blip r:embed="rId5"/>
          <a:srcRect l="18275" t="728" r="18415" b="24845"/>
          <a:stretch/>
        </p:blipFill>
        <p:spPr>
          <a:xfrm>
            <a:off x="2706798" y="2238498"/>
            <a:ext cx="2087287" cy="1380253"/>
          </a:xfrm>
          <a:prstGeom prst="rect">
            <a:avLst/>
          </a:prstGeom>
        </p:spPr>
      </p:pic>
      <p:pic>
        <p:nvPicPr>
          <p:cNvPr id="14" name="図 13">
            <a:extLst>
              <a:ext uri="{FF2B5EF4-FFF2-40B4-BE49-F238E27FC236}">
                <a16:creationId xmlns:a16="http://schemas.microsoft.com/office/drawing/2014/main" id="{56330189-FB6F-47F2-BDED-3A095FB93725}"/>
              </a:ext>
            </a:extLst>
          </p:cNvPr>
          <p:cNvPicPr>
            <a:picLocks noChangeAspect="1"/>
          </p:cNvPicPr>
          <p:nvPr/>
        </p:nvPicPr>
        <p:blipFill rotWithShape="1">
          <a:blip r:embed="rId6"/>
          <a:srcRect l="18750" t="3932" r="79952" b="93418"/>
          <a:stretch/>
        </p:blipFill>
        <p:spPr>
          <a:xfrm>
            <a:off x="2919029" y="4561308"/>
            <a:ext cx="100397" cy="115271"/>
          </a:xfrm>
          <a:prstGeom prst="rect">
            <a:avLst/>
          </a:prstGeom>
        </p:spPr>
      </p:pic>
      <p:pic>
        <p:nvPicPr>
          <p:cNvPr id="16" name="図 15">
            <a:extLst>
              <a:ext uri="{FF2B5EF4-FFF2-40B4-BE49-F238E27FC236}">
                <a16:creationId xmlns:a16="http://schemas.microsoft.com/office/drawing/2014/main" id="{547EEB52-5134-44A1-A0CE-A7B840F38240}"/>
              </a:ext>
            </a:extLst>
          </p:cNvPr>
          <p:cNvPicPr>
            <a:picLocks noChangeAspect="1"/>
          </p:cNvPicPr>
          <p:nvPr/>
        </p:nvPicPr>
        <p:blipFill rotWithShape="1">
          <a:blip r:embed="rId7"/>
          <a:srcRect l="18351" t="3742" r="57389" b="55677"/>
          <a:stretch/>
        </p:blipFill>
        <p:spPr>
          <a:xfrm>
            <a:off x="2773679" y="4896070"/>
            <a:ext cx="1755893" cy="1652215"/>
          </a:xfrm>
          <a:prstGeom prst="rect">
            <a:avLst/>
          </a:prstGeom>
        </p:spPr>
      </p:pic>
      <p:pic>
        <p:nvPicPr>
          <p:cNvPr id="17" name="図 16">
            <a:extLst>
              <a:ext uri="{FF2B5EF4-FFF2-40B4-BE49-F238E27FC236}">
                <a16:creationId xmlns:a16="http://schemas.microsoft.com/office/drawing/2014/main" id="{176B2556-E7C9-4FA2-A5C6-06605545A3F6}"/>
              </a:ext>
            </a:extLst>
          </p:cNvPr>
          <p:cNvPicPr>
            <a:picLocks noChangeAspect="1"/>
          </p:cNvPicPr>
          <p:nvPr/>
        </p:nvPicPr>
        <p:blipFill rotWithShape="1">
          <a:blip r:embed="rId8"/>
          <a:srcRect l="36084" t="70521" r="30444" b="24672"/>
          <a:stretch/>
        </p:blipFill>
        <p:spPr>
          <a:xfrm>
            <a:off x="7488294" y="2373745"/>
            <a:ext cx="2170545" cy="175337"/>
          </a:xfrm>
          <a:prstGeom prst="rect">
            <a:avLst/>
          </a:prstGeom>
        </p:spPr>
      </p:pic>
      <p:pic>
        <p:nvPicPr>
          <p:cNvPr id="43" name="図 42">
            <a:extLst>
              <a:ext uri="{FF2B5EF4-FFF2-40B4-BE49-F238E27FC236}">
                <a16:creationId xmlns:a16="http://schemas.microsoft.com/office/drawing/2014/main" id="{E53659D6-5D51-4CFE-9F94-106ECDA0D3EB}"/>
              </a:ext>
            </a:extLst>
          </p:cNvPr>
          <p:cNvPicPr>
            <a:picLocks noChangeAspect="1"/>
          </p:cNvPicPr>
          <p:nvPr/>
        </p:nvPicPr>
        <p:blipFill rotWithShape="1">
          <a:blip r:embed="rId5"/>
          <a:srcRect l="18275" t="728" r="18415" b="24845"/>
          <a:stretch/>
        </p:blipFill>
        <p:spPr>
          <a:xfrm>
            <a:off x="5744971" y="3697767"/>
            <a:ext cx="3245971" cy="2146451"/>
          </a:xfrm>
          <a:prstGeom prst="rect">
            <a:avLst/>
          </a:prstGeom>
        </p:spPr>
      </p:pic>
      <p:pic>
        <p:nvPicPr>
          <p:cNvPr id="2050" name="Picture 2">
            <a:extLst>
              <a:ext uri="{FF2B5EF4-FFF2-40B4-BE49-F238E27FC236}">
                <a16:creationId xmlns:a16="http://schemas.microsoft.com/office/drawing/2014/main" id="{513A85D0-F53E-499B-AF4B-140B0451700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7053" t="-1849" r="-16280" b="1"/>
          <a:stretch/>
        </p:blipFill>
        <p:spPr bwMode="auto">
          <a:xfrm>
            <a:off x="6474691" y="3982156"/>
            <a:ext cx="1588655" cy="1614621"/>
          </a:xfrm>
          <a:prstGeom prst="rect">
            <a:avLst/>
          </a:prstGeom>
          <a:solidFill>
            <a:schemeClr val="bg1"/>
          </a:solidFill>
        </p:spPr>
      </p:pic>
      <p:pic>
        <p:nvPicPr>
          <p:cNvPr id="18" name="図 17">
            <a:extLst>
              <a:ext uri="{FF2B5EF4-FFF2-40B4-BE49-F238E27FC236}">
                <a16:creationId xmlns:a16="http://schemas.microsoft.com/office/drawing/2014/main" id="{5EEA8C76-25FF-42F5-A8F1-89DB2444392C}"/>
              </a:ext>
            </a:extLst>
          </p:cNvPr>
          <p:cNvPicPr>
            <a:picLocks noChangeAspect="1"/>
          </p:cNvPicPr>
          <p:nvPr/>
        </p:nvPicPr>
        <p:blipFill rotWithShape="1">
          <a:blip r:embed="rId10">
            <a:extLst>
              <a:ext uri="{BEBA8EAE-BF5A-486C-A8C5-ECC9F3942E4B}">
                <a14:imgProps xmlns:a14="http://schemas.microsoft.com/office/drawing/2010/main">
                  <a14:imgLayer r:embed="rId11">
                    <a14:imgEffect>
                      <a14:artisticPastelsSmooth/>
                    </a14:imgEffect>
                  </a14:imgLayer>
                </a14:imgProps>
              </a:ext>
            </a:extLst>
          </a:blip>
          <a:srcRect l="26529" t="12939" r="58574" b="63977"/>
          <a:stretch/>
        </p:blipFill>
        <p:spPr>
          <a:xfrm>
            <a:off x="3386022" y="5252277"/>
            <a:ext cx="1078283" cy="939800"/>
          </a:xfrm>
          <a:prstGeom prst="rect">
            <a:avLst/>
          </a:prstGeom>
        </p:spPr>
      </p:pic>
    </p:spTree>
    <p:extLst>
      <p:ext uri="{BB962C8B-B14F-4D97-AF65-F5344CB8AC3E}">
        <p14:creationId xmlns:p14="http://schemas.microsoft.com/office/powerpoint/2010/main" val="40686183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C6E1E4D2-3BC2-4D35-A2DA-74EBF058C7E3}"/>
              </a:ext>
            </a:extLst>
          </p:cNvPr>
          <p:cNvPicPr>
            <a:picLocks noChangeAspect="1"/>
          </p:cNvPicPr>
          <p:nvPr/>
        </p:nvPicPr>
        <p:blipFill rotWithShape="1">
          <a:blip r:embed="rId3"/>
          <a:srcRect l="18205" t="440" r="1596" b="24324"/>
          <a:stretch/>
        </p:blipFill>
        <p:spPr>
          <a:xfrm>
            <a:off x="225710" y="1386638"/>
            <a:ext cx="4424543" cy="2334816"/>
          </a:xfrm>
          <a:prstGeom prst="rect">
            <a:avLst/>
          </a:prstGeom>
        </p:spPr>
      </p:pic>
      <p:sp>
        <p:nvSpPr>
          <p:cNvPr id="4" name="四角形: 角を丸くする 3">
            <a:extLst>
              <a:ext uri="{FF2B5EF4-FFF2-40B4-BE49-F238E27FC236}">
                <a16:creationId xmlns:a16="http://schemas.microsoft.com/office/drawing/2014/main" id="{7DB4A300-CCBB-44D4-8EA7-071E4806BCF3}"/>
              </a:ext>
            </a:extLst>
          </p:cNvPr>
          <p:cNvSpPr/>
          <p:nvPr/>
        </p:nvSpPr>
        <p:spPr>
          <a:xfrm>
            <a:off x="73572" y="73572"/>
            <a:ext cx="9758856" cy="6684580"/>
          </a:xfrm>
          <a:prstGeom prst="roundRect">
            <a:avLst>
              <a:gd name="adj" fmla="val 2359"/>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四角形: 1 つの角を切り取る 5">
            <a:extLst>
              <a:ext uri="{FF2B5EF4-FFF2-40B4-BE49-F238E27FC236}">
                <a16:creationId xmlns:a16="http://schemas.microsoft.com/office/drawing/2014/main" id="{4E787C7E-DE84-4576-921C-BA5CB974D6A2}"/>
              </a:ext>
            </a:extLst>
          </p:cNvPr>
          <p:cNvSpPr/>
          <p:nvPr/>
        </p:nvSpPr>
        <p:spPr>
          <a:xfrm flipH="1">
            <a:off x="87586" y="99848"/>
            <a:ext cx="4865414" cy="220162"/>
          </a:xfrm>
          <a:prstGeom prst="snip1Rect">
            <a:avLst>
              <a:gd name="adj" fmla="val 14815"/>
            </a:avLst>
          </a:prstGeom>
          <a:solidFill>
            <a:schemeClr val="accent6">
              <a:lumMod val="75000"/>
            </a:schemeClr>
          </a:solid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bg1"/>
                </a:solidFill>
              </a:rPr>
              <a:t>Zoom</a:t>
            </a:r>
            <a:r>
              <a:rPr kumimoji="1" lang="ja-JP" altLang="en-US" sz="1400" b="1" dirty="0">
                <a:solidFill>
                  <a:schemeClr val="bg1"/>
                </a:solidFill>
              </a:rPr>
              <a:t>簡易マニュアル３</a:t>
            </a:r>
            <a:r>
              <a:rPr kumimoji="1" lang="en-US" altLang="ja-JP" sz="1400" b="1" dirty="0">
                <a:solidFill>
                  <a:schemeClr val="bg1"/>
                </a:solidFill>
              </a:rPr>
              <a:t>(</a:t>
            </a:r>
            <a:r>
              <a:rPr kumimoji="1" lang="ja-JP" altLang="en-US" sz="1400" b="1" dirty="0">
                <a:solidFill>
                  <a:schemeClr val="bg1"/>
                </a:solidFill>
              </a:rPr>
              <a:t>発表者向け</a:t>
            </a:r>
            <a:r>
              <a:rPr kumimoji="1" lang="en-US" altLang="ja-JP" sz="1400" b="1" dirty="0">
                <a:solidFill>
                  <a:schemeClr val="bg1"/>
                </a:solidFill>
              </a:rPr>
              <a:t>)</a:t>
            </a:r>
            <a:r>
              <a:rPr kumimoji="1" lang="ja-JP" altLang="en-US" sz="1400" b="1" dirty="0">
                <a:solidFill>
                  <a:schemeClr val="bg1"/>
                </a:solidFill>
              </a:rPr>
              <a:t>　　　　</a:t>
            </a:r>
            <a:r>
              <a:rPr kumimoji="1" lang="ja-JP" altLang="en-US" sz="900" b="1" dirty="0">
                <a:solidFill>
                  <a:schemeClr val="bg1"/>
                </a:solidFill>
              </a:rPr>
              <a:t>予防理学療法学会</a:t>
            </a:r>
            <a:endParaRPr kumimoji="1" lang="en-US" altLang="ja-JP" sz="900" b="1" dirty="0">
              <a:solidFill>
                <a:schemeClr val="bg1"/>
              </a:solidFill>
            </a:endParaRPr>
          </a:p>
        </p:txBody>
      </p:sp>
      <p:pic>
        <p:nvPicPr>
          <p:cNvPr id="19" name="Picture 2">
            <a:extLst>
              <a:ext uri="{FF2B5EF4-FFF2-40B4-BE49-F238E27FC236}">
                <a16:creationId xmlns:a16="http://schemas.microsoft.com/office/drawing/2014/main" id="{7CB2458B-6A65-4D4F-B697-2C150EBFE74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053" t="-1849" r="-16280" b="1"/>
          <a:stretch/>
        </p:blipFill>
        <p:spPr bwMode="auto">
          <a:xfrm>
            <a:off x="1212836" y="1591792"/>
            <a:ext cx="1900195" cy="1931253"/>
          </a:xfrm>
          <a:prstGeom prst="rect">
            <a:avLst/>
          </a:prstGeom>
          <a:solidFill>
            <a:schemeClr val="bg1"/>
          </a:solidFill>
        </p:spPr>
      </p:pic>
      <p:sp>
        <p:nvSpPr>
          <p:cNvPr id="20" name="吹き出し: 四角形 19">
            <a:extLst>
              <a:ext uri="{FF2B5EF4-FFF2-40B4-BE49-F238E27FC236}">
                <a16:creationId xmlns:a16="http://schemas.microsoft.com/office/drawing/2014/main" id="{D5F6F65A-12D4-430A-ADB5-C5021EDD806C}"/>
              </a:ext>
            </a:extLst>
          </p:cNvPr>
          <p:cNvSpPr/>
          <p:nvPr/>
        </p:nvSpPr>
        <p:spPr>
          <a:xfrm>
            <a:off x="2211182" y="4782172"/>
            <a:ext cx="618222" cy="259286"/>
          </a:xfrm>
          <a:prstGeom prst="wedgeRectCallout">
            <a:avLst>
              <a:gd name="adj1" fmla="val -286751"/>
              <a:gd name="adj2" fmla="val -479891"/>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t>カメラ</a:t>
            </a:r>
          </a:p>
        </p:txBody>
      </p:sp>
      <p:sp>
        <p:nvSpPr>
          <p:cNvPr id="21" name="吹き出し: 四角形 20">
            <a:extLst>
              <a:ext uri="{FF2B5EF4-FFF2-40B4-BE49-F238E27FC236}">
                <a16:creationId xmlns:a16="http://schemas.microsoft.com/office/drawing/2014/main" id="{73692ABF-2672-4E03-ABE0-C3AA2DA8A5EA}"/>
              </a:ext>
            </a:extLst>
          </p:cNvPr>
          <p:cNvSpPr/>
          <p:nvPr/>
        </p:nvSpPr>
        <p:spPr>
          <a:xfrm>
            <a:off x="225710" y="4378682"/>
            <a:ext cx="618222" cy="259286"/>
          </a:xfrm>
          <a:prstGeom prst="wedgeRectCallout">
            <a:avLst>
              <a:gd name="adj1" fmla="val -24522"/>
              <a:gd name="adj2" fmla="val -308250"/>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t>マイク</a:t>
            </a:r>
          </a:p>
        </p:txBody>
      </p:sp>
      <p:sp>
        <p:nvSpPr>
          <p:cNvPr id="23" name="テキスト ボックス 22">
            <a:extLst>
              <a:ext uri="{FF2B5EF4-FFF2-40B4-BE49-F238E27FC236}">
                <a16:creationId xmlns:a16="http://schemas.microsoft.com/office/drawing/2014/main" id="{C3CE1F3D-9C1A-4C0E-84A7-924BBD406144}"/>
              </a:ext>
            </a:extLst>
          </p:cNvPr>
          <p:cNvSpPr txBox="1"/>
          <p:nvPr/>
        </p:nvSpPr>
        <p:spPr>
          <a:xfrm>
            <a:off x="158176" y="4649616"/>
            <a:ext cx="1900084" cy="1200329"/>
          </a:xfrm>
          <a:prstGeom prst="rect">
            <a:avLst/>
          </a:prstGeom>
          <a:noFill/>
        </p:spPr>
        <p:txBody>
          <a:bodyPr wrap="square" rtlCol="0">
            <a:spAutoFit/>
          </a:bodyPr>
          <a:lstStyle/>
          <a:p>
            <a:pPr marL="88900" indent="-88900"/>
            <a:r>
              <a:rPr kumimoji="1" lang="ja-JP" altLang="en-US" sz="800" dirty="0"/>
              <a:t>・発表者はマイクは原則オンにしてください。</a:t>
            </a:r>
            <a:endParaRPr kumimoji="1" lang="en-US" altLang="ja-JP" sz="800" dirty="0"/>
          </a:p>
          <a:p>
            <a:pPr marL="88900" indent="-88900"/>
            <a:r>
              <a:rPr kumimoji="1" lang="ja-JP" altLang="en-US" sz="800" dirty="0"/>
              <a:t>・マイクのオンオフはこちらでお願いします（ヘッドセット側のスイッチは使用しない方が雑音が入りません）</a:t>
            </a:r>
            <a:endParaRPr kumimoji="1" lang="en-US" altLang="ja-JP" sz="800" dirty="0"/>
          </a:p>
          <a:p>
            <a:pPr marL="88900" indent="-88900"/>
            <a:r>
              <a:rPr kumimoji="1" lang="ja-JP" altLang="en-US" sz="800" dirty="0"/>
              <a:t>・事前に音声テストを行いマイク・スピーカーが機能しているか確認しましょう。</a:t>
            </a:r>
            <a:endParaRPr kumimoji="1" lang="en-US" altLang="ja-JP" sz="800" dirty="0"/>
          </a:p>
        </p:txBody>
      </p:sp>
      <p:sp>
        <p:nvSpPr>
          <p:cNvPr id="24" name="テキスト ボックス 23">
            <a:extLst>
              <a:ext uri="{FF2B5EF4-FFF2-40B4-BE49-F238E27FC236}">
                <a16:creationId xmlns:a16="http://schemas.microsoft.com/office/drawing/2014/main" id="{F54FD9FA-F1B3-49E0-8393-EF75C1E1B9D7}"/>
              </a:ext>
            </a:extLst>
          </p:cNvPr>
          <p:cNvSpPr txBox="1"/>
          <p:nvPr/>
        </p:nvSpPr>
        <p:spPr>
          <a:xfrm>
            <a:off x="1854001" y="5073354"/>
            <a:ext cx="1900084" cy="707886"/>
          </a:xfrm>
          <a:prstGeom prst="rect">
            <a:avLst/>
          </a:prstGeom>
          <a:noFill/>
        </p:spPr>
        <p:txBody>
          <a:bodyPr wrap="square" rtlCol="0">
            <a:spAutoFit/>
          </a:bodyPr>
          <a:lstStyle/>
          <a:p>
            <a:pPr marL="88900" indent="-88900"/>
            <a:r>
              <a:rPr kumimoji="1" lang="ja-JP" altLang="en-US" sz="800" dirty="0"/>
              <a:t>・発表者は原則カメラをオンにしましょう。</a:t>
            </a:r>
            <a:endParaRPr kumimoji="1" lang="en-US" altLang="ja-JP" sz="800" dirty="0"/>
          </a:p>
          <a:p>
            <a:pPr marL="88900" indent="-88900"/>
            <a:r>
              <a:rPr kumimoji="1" lang="ja-JP" altLang="en-US" sz="800" dirty="0"/>
              <a:t>・質問を受ける際、相づちなどは体の動きで表現しましょう（カメラは発言者が優先されます）。</a:t>
            </a:r>
          </a:p>
        </p:txBody>
      </p:sp>
      <p:pic>
        <p:nvPicPr>
          <p:cNvPr id="3074" name="Picture 2" descr="ワンポイントチェックのシルエット | 無料のAi・PNG白黒シルエットイラスト">
            <a:extLst>
              <a:ext uri="{FF2B5EF4-FFF2-40B4-BE49-F238E27FC236}">
                <a16:creationId xmlns:a16="http://schemas.microsoft.com/office/drawing/2014/main" id="{B94FD11E-78E7-4769-AAF4-A347AF7D0E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710" y="6023759"/>
            <a:ext cx="625662" cy="625662"/>
          </a:xfrm>
          <a:prstGeom prst="rect">
            <a:avLst/>
          </a:prstGeom>
          <a:noFill/>
          <a:extLst>
            <a:ext uri="{909E8E84-426E-40DD-AFC4-6F175D3DCCD1}">
              <a14:hiddenFill xmlns:a14="http://schemas.microsoft.com/office/drawing/2010/main">
                <a:solidFill>
                  <a:srgbClr val="FFFFFF"/>
                </a:solidFill>
              </a14:hiddenFill>
            </a:ext>
          </a:extLst>
        </p:spPr>
      </p:pic>
      <p:sp>
        <p:nvSpPr>
          <p:cNvPr id="2" name="正方形/長方形 1">
            <a:extLst>
              <a:ext uri="{FF2B5EF4-FFF2-40B4-BE49-F238E27FC236}">
                <a16:creationId xmlns:a16="http://schemas.microsoft.com/office/drawing/2014/main" id="{9E731E6A-3D8E-4BDC-A9DA-6AFEF9D89FE9}"/>
              </a:ext>
            </a:extLst>
          </p:cNvPr>
          <p:cNvSpPr/>
          <p:nvPr/>
        </p:nvSpPr>
        <p:spPr>
          <a:xfrm>
            <a:off x="720525" y="6185627"/>
            <a:ext cx="4666072" cy="246221"/>
          </a:xfrm>
          <a:prstGeom prst="rect">
            <a:avLst/>
          </a:prstGeom>
        </p:spPr>
        <p:txBody>
          <a:bodyPr wrap="square">
            <a:spAutoFit/>
          </a:bodyPr>
          <a:lstStyle/>
          <a:p>
            <a:r>
              <a:rPr kumimoji="1" lang="ja-JP" altLang="en-US" sz="1000" dirty="0"/>
              <a:t>初心者はカメラとマイクが備わったノートパソコンを利用すると失敗が少ない。</a:t>
            </a:r>
          </a:p>
        </p:txBody>
      </p:sp>
      <p:sp>
        <p:nvSpPr>
          <p:cNvPr id="28" name="吹き出し: 四角形 27">
            <a:extLst>
              <a:ext uri="{FF2B5EF4-FFF2-40B4-BE49-F238E27FC236}">
                <a16:creationId xmlns:a16="http://schemas.microsoft.com/office/drawing/2014/main" id="{1C433258-8E61-46E5-BE86-0FA8A9AF4780}"/>
              </a:ext>
            </a:extLst>
          </p:cNvPr>
          <p:cNvSpPr/>
          <p:nvPr/>
        </p:nvSpPr>
        <p:spPr>
          <a:xfrm>
            <a:off x="2703897" y="4066233"/>
            <a:ext cx="618222" cy="259286"/>
          </a:xfrm>
          <a:prstGeom prst="wedgeRectCallout">
            <a:avLst>
              <a:gd name="adj1" fmla="val -229692"/>
              <a:gd name="adj2" fmla="val -192087"/>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t>参加者</a:t>
            </a:r>
          </a:p>
        </p:txBody>
      </p:sp>
      <p:sp>
        <p:nvSpPr>
          <p:cNvPr id="29" name="テキスト ボックス 28">
            <a:extLst>
              <a:ext uri="{FF2B5EF4-FFF2-40B4-BE49-F238E27FC236}">
                <a16:creationId xmlns:a16="http://schemas.microsoft.com/office/drawing/2014/main" id="{AB33F729-BC3C-403D-8BC4-7EE587CD3073}"/>
              </a:ext>
            </a:extLst>
          </p:cNvPr>
          <p:cNvSpPr txBox="1"/>
          <p:nvPr/>
        </p:nvSpPr>
        <p:spPr>
          <a:xfrm>
            <a:off x="3236995" y="4024739"/>
            <a:ext cx="1900084" cy="1077218"/>
          </a:xfrm>
          <a:prstGeom prst="rect">
            <a:avLst/>
          </a:prstGeom>
          <a:noFill/>
        </p:spPr>
        <p:txBody>
          <a:bodyPr wrap="square" rtlCol="0">
            <a:spAutoFit/>
          </a:bodyPr>
          <a:lstStyle/>
          <a:p>
            <a:pPr marL="88900" indent="-88900"/>
            <a:r>
              <a:rPr kumimoji="1" lang="ja-JP" altLang="en-US" sz="800" dirty="0"/>
              <a:t>・参加者が来たかどうかわかるように画面右側に参加者一覧を表示させておきましょう。来訪者があったときすぐにわかります。</a:t>
            </a:r>
            <a:endParaRPr kumimoji="1" lang="en-US" altLang="ja-JP" sz="800" dirty="0"/>
          </a:p>
          <a:p>
            <a:pPr marL="88900" indent="-88900"/>
            <a:r>
              <a:rPr kumimoji="1" lang="ja-JP" altLang="en-US" sz="800" dirty="0"/>
              <a:t>・この設定をクリックして「待機室を有効化」をオフにすると、ホストが許可しなくてもミーティングに入ることができます。</a:t>
            </a:r>
          </a:p>
        </p:txBody>
      </p:sp>
      <p:sp>
        <p:nvSpPr>
          <p:cNvPr id="30" name="吹き出し: 四角形 29">
            <a:extLst>
              <a:ext uri="{FF2B5EF4-FFF2-40B4-BE49-F238E27FC236}">
                <a16:creationId xmlns:a16="http://schemas.microsoft.com/office/drawing/2014/main" id="{02C78149-F967-41FA-816D-8BC53340F80F}"/>
              </a:ext>
            </a:extLst>
          </p:cNvPr>
          <p:cNvSpPr/>
          <p:nvPr/>
        </p:nvSpPr>
        <p:spPr>
          <a:xfrm>
            <a:off x="343091" y="521410"/>
            <a:ext cx="1460310" cy="259286"/>
          </a:xfrm>
          <a:prstGeom prst="wedgeRectCallout">
            <a:avLst>
              <a:gd name="adj1" fmla="val -44915"/>
              <a:gd name="adj2" fmla="val 292181"/>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t>takeshi kera</a:t>
            </a:r>
            <a:r>
              <a:rPr kumimoji="1" lang="ja-JP" altLang="en-US" sz="800" dirty="0"/>
              <a:t>のパーソナルミーティングルームの情報</a:t>
            </a:r>
          </a:p>
        </p:txBody>
      </p:sp>
      <p:sp>
        <p:nvSpPr>
          <p:cNvPr id="31" name="テキスト ボックス 30">
            <a:extLst>
              <a:ext uri="{FF2B5EF4-FFF2-40B4-BE49-F238E27FC236}">
                <a16:creationId xmlns:a16="http://schemas.microsoft.com/office/drawing/2014/main" id="{77D6C07B-2EAD-4605-8C72-8DE2A1ED5A04}"/>
              </a:ext>
            </a:extLst>
          </p:cNvPr>
          <p:cNvSpPr txBox="1"/>
          <p:nvPr/>
        </p:nvSpPr>
        <p:spPr>
          <a:xfrm>
            <a:off x="898457" y="822190"/>
            <a:ext cx="2374435" cy="461665"/>
          </a:xfrm>
          <a:prstGeom prst="rect">
            <a:avLst/>
          </a:prstGeom>
          <a:noFill/>
        </p:spPr>
        <p:txBody>
          <a:bodyPr wrap="square" rtlCol="0">
            <a:spAutoFit/>
          </a:bodyPr>
          <a:lstStyle/>
          <a:p>
            <a:pPr marL="88900" indent="-88900"/>
            <a:r>
              <a:rPr kumimoji="1" lang="ja-JP" altLang="en-US" sz="800" dirty="0"/>
              <a:t>・誰も来ない場合は、</a:t>
            </a:r>
            <a:r>
              <a:rPr kumimoji="1" lang="en-US" altLang="ja-JP" sz="800" dirty="0"/>
              <a:t>HP</a:t>
            </a:r>
            <a:r>
              <a:rPr kumimoji="1" lang="ja-JP" altLang="en-US" sz="800" dirty="0"/>
              <a:t>に貼付した</a:t>
            </a:r>
            <a:r>
              <a:rPr kumimoji="1" lang="en-US" altLang="ja-JP" sz="800" dirty="0"/>
              <a:t>URL</a:t>
            </a:r>
            <a:r>
              <a:rPr kumimoji="1" lang="ja-JP" altLang="en-US" sz="800" dirty="0"/>
              <a:t>とここの</a:t>
            </a:r>
            <a:r>
              <a:rPr kumimoji="1" lang="en-US" altLang="ja-JP" sz="800" dirty="0"/>
              <a:t>URL</a:t>
            </a:r>
            <a:r>
              <a:rPr kumimoji="1" lang="ja-JP" altLang="en-US" sz="800" dirty="0"/>
              <a:t>が同じか確認してください。</a:t>
            </a:r>
            <a:endParaRPr kumimoji="1" lang="en-US" altLang="ja-JP" sz="800" dirty="0"/>
          </a:p>
          <a:p>
            <a:pPr marL="88900" indent="-88900"/>
            <a:r>
              <a:rPr kumimoji="1" lang="ja-JP" altLang="en-US" sz="800" dirty="0"/>
              <a:t>・討議時間中は掲示板も確認してください。</a:t>
            </a:r>
          </a:p>
        </p:txBody>
      </p:sp>
      <p:cxnSp>
        <p:nvCxnSpPr>
          <p:cNvPr id="9" name="直線矢印コネクタ 8">
            <a:extLst>
              <a:ext uri="{FF2B5EF4-FFF2-40B4-BE49-F238E27FC236}">
                <a16:creationId xmlns:a16="http://schemas.microsoft.com/office/drawing/2014/main" id="{BF4BF8F1-B3D9-4DB5-AE2B-979516FE0BB5}"/>
              </a:ext>
            </a:extLst>
          </p:cNvPr>
          <p:cNvCxnSpPr>
            <a:cxnSpLocks/>
          </p:cNvCxnSpPr>
          <p:nvPr/>
        </p:nvCxnSpPr>
        <p:spPr>
          <a:xfrm flipV="1">
            <a:off x="3400746" y="1786035"/>
            <a:ext cx="786291" cy="2280198"/>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2" name="正方形/長方形 11">
            <a:extLst>
              <a:ext uri="{FF2B5EF4-FFF2-40B4-BE49-F238E27FC236}">
                <a16:creationId xmlns:a16="http://schemas.microsoft.com/office/drawing/2014/main" id="{E25AB62C-B8EA-4C81-836E-779749E20252}"/>
              </a:ext>
            </a:extLst>
          </p:cNvPr>
          <p:cNvSpPr/>
          <p:nvPr/>
        </p:nvSpPr>
        <p:spPr>
          <a:xfrm>
            <a:off x="5367833" y="2695301"/>
            <a:ext cx="4091477" cy="4616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en-US" altLang="ja-JP" dirty="0"/>
              <a:t>Zoom</a:t>
            </a:r>
            <a:r>
              <a:rPr kumimoji="1" lang="ja-JP" altLang="en-US" dirty="0"/>
              <a:t>を用いた討議の運用ルール</a:t>
            </a:r>
          </a:p>
        </p:txBody>
      </p:sp>
      <p:cxnSp>
        <p:nvCxnSpPr>
          <p:cNvPr id="38" name="直線矢印コネクタ 37">
            <a:extLst>
              <a:ext uri="{FF2B5EF4-FFF2-40B4-BE49-F238E27FC236}">
                <a16:creationId xmlns:a16="http://schemas.microsoft.com/office/drawing/2014/main" id="{AC0139AD-B562-4A77-ADFA-3AEC85435BCE}"/>
              </a:ext>
            </a:extLst>
          </p:cNvPr>
          <p:cNvCxnSpPr>
            <a:cxnSpLocks/>
          </p:cNvCxnSpPr>
          <p:nvPr/>
        </p:nvCxnSpPr>
        <p:spPr>
          <a:xfrm flipV="1">
            <a:off x="3400746" y="3721455"/>
            <a:ext cx="1000219" cy="916513"/>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44" name="正方形/長方形 43">
            <a:extLst>
              <a:ext uri="{FF2B5EF4-FFF2-40B4-BE49-F238E27FC236}">
                <a16:creationId xmlns:a16="http://schemas.microsoft.com/office/drawing/2014/main" id="{2036192F-8764-402B-B9A2-0BB2DFD322D0}"/>
              </a:ext>
            </a:extLst>
          </p:cNvPr>
          <p:cNvSpPr/>
          <p:nvPr/>
        </p:nvSpPr>
        <p:spPr>
          <a:xfrm>
            <a:off x="5367833" y="344992"/>
            <a:ext cx="4091476" cy="46166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t>Zoom</a:t>
            </a:r>
            <a:r>
              <a:rPr kumimoji="1" lang="ja-JP" altLang="en-US" dirty="0"/>
              <a:t>を導入する前に</a:t>
            </a:r>
          </a:p>
        </p:txBody>
      </p:sp>
      <p:sp>
        <p:nvSpPr>
          <p:cNvPr id="49" name="テキスト ボックス 48">
            <a:extLst>
              <a:ext uri="{FF2B5EF4-FFF2-40B4-BE49-F238E27FC236}">
                <a16:creationId xmlns:a16="http://schemas.microsoft.com/office/drawing/2014/main" id="{1926EED6-F0DE-46CC-AC81-0A115D063B07}"/>
              </a:ext>
            </a:extLst>
          </p:cNvPr>
          <p:cNvSpPr txBox="1"/>
          <p:nvPr/>
        </p:nvSpPr>
        <p:spPr>
          <a:xfrm>
            <a:off x="5255749" y="822190"/>
            <a:ext cx="4424541" cy="5755422"/>
          </a:xfrm>
          <a:prstGeom prst="rect">
            <a:avLst/>
          </a:prstGeom>
          <a:noFill/>
        </p:spPr>
        <p:txBody>
          <a:bodyPr wrap="square" rtlCol="0">
            <a:spAutoFit/>
          </a:bodyPr>
          <a:lstStyle/>
          <a:p>
            <a:pPr marL="179388" indent="-179388"/>
            <a:r>
              <a:rPr kumimoji="1" lang="ja-JP" altLang="en-US" sz="1600" dirty="0"/>
              <a:t>・</a:t>
            </a:r>
            <a:r>
              <a:rPr kumimoji="1" lang="en-US" altLang="ja-JP" sz="1600" dirty="0"/>
              <a:t>Zoom</a:t>
            </a:r>
            <a:r>
              <a:rPr kumimoji="1" lang="ja-JP" altLang="en-US" sz="1600" dirty="0"/>
              <a:t>を用いた討議は</a:t>
            </a:r>
            <a:r>
              <a:rPr kumimoji="1" lang="ja-JP" altLang="en-US" sz="1600" u="sng" dirty="0">
                <a:solidFill>
                  <a:srgbClr val="FF0000"/>
                </a:solidFill>
              </a:rPr>
              <a:t>オプション</a:t>
            </a:r>
            <a:r>
              <a:rPr kumimoji="1" lang="ja-JP" altLang="en-US" sz="1600" dirty="0"/>
              <a:t>です。学会準備委員会としては個別のサポートができません。ご自身の責任で行ってください。</a:t>
            </a:r>
            <a:endParaRPr kumimoji="1" lang="en-US" altLang="ja-JP" sz="1600" dirty="0"/>
          </a:p>
          <a:p>
            <a:pPr marL="179388" indent="-179388"/>
            <a:r>
              <a:rPr kumimoji="1" lang="ja-JP" altLang="en-US" sz="1600" dirty="0"/>
              <a:t>・</a:t>
            </a:r>
            <a:r>
              <a:rPr kumimoji="1" lang="ja-JP" altLang="en-US" sz="1600" u="sng" dirty="0">
                <a:solidFill>
                  <a:srgbClr val="FF0000"/>
                </a:solidFill>
              </a:rPr>
              <a:t>ご自身で接続試験を行ってください。</a:t>
            </a:r>
            <a:endParaRPr kumimoji="1" lang="en-US" altLang="ja-JP" sz="1600" u="sng" dirty="0">
              <a:solidFill>
                <a:srgbClr val="FF0000"/>
              </a:solidFill>
            </a:endParaRPr>
          </a:p>
          <a:p>
            <a:pPr marL="179388" indent="-179388"/>
            <a:r>
              <a:rPr kumimoji="1" lang="ja-JP" altLang="en-US" sz="1600" dirty="0"/>
              <a:t>・友人や先輩に参加者として、</a:t>
            </a:r>
            <a:r>
              <a:rPr kumimoji="1" lang="en-US" altLang="ja-JP" sz="1600" dirty="0"/>
              <a:t>Zoom</a:t>
            </a:r>
            <a:r>
              <a:rPr kumimoji="1" lang="ja-JP" altLang="en-US" sz="1600" dirty="0"/>
              <a:t>のパーソナルミーティングルームに参加してもらう</a:t>
            </a:r>
            <a:r>
              <a:rPr kumimoji="1" lang="ja-JP" altLang="en-US" sz="1600" u="sng" dirty="0">
                <a:solidFill>
                  <a:srgbClr val="FF0000"/>
                </a:solidFill>
              </a:rPr>
              <a:t>予行練習をかならず</a:t>
            </a:r>
            <a:r>
              <a:rPr kumimoji="1" lang="ja-JP" altLang="en-US" sz="1600" dirty="0"/>
              <a:t>何回も行ってください。</a:t>
            </a:r>
            <a:endParaRPr kumimoji="1" lang="en-US" altLang="ja-JP" sz="1600" dirty="0"/>
          </a:p>
          <a:p>
            <a:pPr marL="179388" indent="-179388"/>
            <a:endParaRPr kumimoji="1" lang="en-US" altLang="ja-JP" sz="1600" dirty="0"/>
          </a:p>
          <a:p>
            <a:pPr marL="179388" indent="-179388"/>
            <a:endParaRPr kumimoji="1" lang="en-US" altLang="ja-JP" sz="1600" dirty="0"/>
          </a:p>
          <a:p>
            <a:pPr marL="179388" indent="-179388"/>
            <a:endParaRPr kumimoji="1" lang="en-US" altLang="ja-JP" sz="1600" dirty="0"/>
          </a:p>
          <a:p>
            <a:pPr marL="179388" indent="-179388"/>
            <a:r>
              <a:rPr kumimoji="1" lang="ja-JP" altLang="en-US" sz="1600" dirty="0"/>
              <a:t>・一般演題での標準討議方法は掲示板です。</a:t>
            </a:r>
            <a:r>
              <a:rPr kumimoji="1" lang="en-US" altLang="ja-JP" sz="1600" dirty="0"/>
              <a:t>Zoom</a:t>
            </a:r>
            <a:r>
              <a:rPr kumimoji="1" lang="ja-JP" altLang="en-US" sz="1600" dirty="0"/>
              <a:t>の接続がうまくいかない場合は、速やかに掲示板での討議に戻ってください。</a:t>
            </a:r>
            <a:endParaRPr kumimoji="1" lang="en-US" altLang="ja-JP" sz="1600" dirty="0"/>
          </a:p>
          <a:p>
            <a:pPr marL="179388" indent="-179388"/>
            <a:r>
              <a:rPr kumimoji="1" lang="ja-JP" altLang="en-US" sz="1600" dirty="0"/>
              <a:t>・</a:t>
            </a:r>
            <a:r>
              <a:rPr kumimoji="1" lang="en-US" altLang="ja-JP" sz="1600" dirty="0"/>
              <a:t>Zoom</a:t>
            </a:r>
            <a:r>
              <a:rPr kumimoji="1" lang="ja-JP" altLang="en-US" sz="1600" dirty="0"/>
              <a:t>が使えずに掲示板で質問される方にご配慮ください。討議時間中は</a:t>
            </a:r>
            <a:r>
              <a:rPr kumimoji="1" lang="en-US" altLang="ja-JP" sz="1600" dirty="0"/>
              <a:t>Zoom</a:t>
            </a:r>
            <a:r>
              <a:rPr kumimoji="1" lang="ja-JP" altLang="en-US" sz="1600" dirty="0"/>
              <a:t>を使用していても、掲示板の質問が更新されていないか確認してください。</a:t>
            </a:r>
            <a:endParaRPr kumimoji="1" lang="en-US" altLang="ja-JP" sz="1600" dirty="0"/>
          </a:p>
          <a:p>
            <a:pPr marL="179388" indent="-179388"/>
            <a:r>
              <a:rPr kumimoji="1" lang="ja-JP" altLang="en-US" sz="1600" dirty="0"/>
              <a:t>・相互通信ですが、通常の会話と同じように相手の言葉に自分がかぶらないようにしましょう。</a:t>
            </a:r>
            <a:endParaRPr kumimoji="1" lang="en-US" altLang="ja-JP" sz="1600" dirty="0"/>
          </a:p>
          <a:p>
            <a:pPr marL="179388" indent="-179388"/>
            <a:r>
              <a:rPr kumimoji="1" lang="ja-JP" altLang="en-US" sz="1600" dirty="0"/>
              <a:t>・相手には尊厳を持って、深いディスカッションを心がけましょう。</a:t>
            </a:r>
            <a:endParaRPr kumimoji="1" lang="en-US" altLang="ja-JP" sz="1600" dirty="0"/>
          </a:p>
          <a:p>
            <a:endParaRPr kumimoji="1" lang="ja-JP" altLang="en-US" sz="1600" dirty="0"/>
          </a:p>
        </p:txBody>
      </p:sp>
      <p:sp>
        <p:nvSpPr>
          <p:cNvPr id="34" name="テキスト ボックス 33">
            <a:extLst>
              <a:ext uri="{FF2B5EF4-FFF2-40B4-BE49-F238E27FC236}">
                <a16:creationId xmlns:a16="http://schemas.microsoft.com/office/drawing/2014/main" id="{E5222F04-8536-4E50-A932-D9B185B96005}"/>
              </a:ext>
            </a:extLst>
          </p:cNvPr>
          <p:cNvSpPr txBox="1"/>
          <p:nvPr/>
        </p:nvSpPr>
        <p:spPr>
          <a:xfrm>
            <a:off x="313850" y="5816767"/>
            <a:ext cx="1244251" cy="215444"/>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kumimoji="1" lang="en-US" altLang="ja-JP" sz="800" dirty="0">
                <a:hlinkClick r:id="rId6" action="ppaction://hlinkfile"/>
              </a:rPr>
              <a:t>Zoom</a:t>
            </a:r>
            <a:r>
              <a:rPr kumimoji="1" lang="ja-JP" altLang="en-US" sz="800" dirty="0">
                <a:hlinkClick r:id="rId6" action="ppaction://hlinkfile"/>
              </a:rPr>
              <a:t>ヘルプ；音声関係</a:t>
            </a:r>
            <a:endParaRPr kumimoji="1" lang="ja-JP" altLang="en-US" sz="800" dirty="0"/>
          </a:p>
        </p:txBody>
      </p:sp>
      <p:sp>
        <p:nvSpPr>
          <p:cNvPr id="35" name="テキスト ボックス 34">
            <a:extLst>
              <a:ext uri="{FF2B5EF4-FFF2-40B4-BE49-F238E27FC236}">
                <a16:creationId xmlns:a16="http://schemas.microsoft.com/office/drawing/2014/main" id="{B504FE0D-E6BB-40C8-9965-DCF0021E8E61}"/>
              </a:ext>
            </a:extLst>
          </p:cNvPr>
          <p:cNvSpPr txBox="1"/>
          <p:nvPr/>
        </p:nvSpPr>
        <p:spPr>
          <a:xfrm>
            <a:off x="2055870" y="5813136"/>
            <a:ext cx="1168910" cy="215444"/>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kumimoji="1" lang="en-US" altLang="ja-JP" sz="800" dirty="0">
                <a:hlinkClick r:id="rId7"/>
              </a:rPr>
              <a:t>Zoom</a:t>
            </a:r>
            <a:r>
              <a:rPr kumimoji="1" lang="ja-JP" altLang="en-US" sz="800" dirty="0">
                <a:hlinkClick r:id="rId7"/>
              </a:rPr>
              <a:t>ヘルプ</a:t>
            </a:r>
            <a:r>
              <a:rPr kumimoji="1" lang="en-US" altLang="ja-JP" sz="800" dirty="0">
                <a:hlinkClick r:id="rId7"/>
              </a:rPr>
              <a:t>;</a:t>
            </a:r>
            <a:r>
              <a:rPr kumimoji="1" lang="ja-JP" altLang="en-US" sz="800" dirty="0">
                <a:hlinkClick r:id="rId7"/>
              </a:rPr>
              <a:t>画像関係</a:t>
            </a:r>
            <a:endParaRPr kumimoji="1" lang="ja-JP" altLang="en-US" sz="800" dirty="0"/>
          </a:p>
        </p:txBody>
      </p:sp>
      <p:sp>
        <p:nvSpPr>
          <p:cNvPr id="50" name="テキスト ボックス 49">
            <a:extLst>
              <a:ext uri="{FF2B5EF4-FFF2-40B4-BE49-F238E27FC236}">
                <a16:creationId xmlns:a16="http://schemas.microsoft.com/office/drawing/2014/main" id="{ACFAD819-7536-44EC-9AF8-3D006FD6CCDB}"/>
              </a:ext>
            </a:extLst>
          </p:cNvPr>
          <p:cNvSpPr txBox="1"/>
          <p:nvPr/>
        </p:nvSpPr>
        <p:spPr>
          <a:xfrm>
            <a:off x="3860783" y="5077365"/>
            <a:ext cx="1066318" cy="215444"/>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kumimoji="1" lang="en-US" altLang="ja-JP" sz="800" dirty="0">
                <a:hlinkClick r:id="rId8"/>
              </a:rPr>
              <a:t>Zoom</a:t>
            </a:r>
            <a:r>
              <a:rPr kumimoji="1" lang="ja-JP" altLang="en-US" sz="800" dirty="0">
                <a:hlinkClick r:id="rId8"/>
              </a:rPr>
              <a:t>ヘルプ</a:t>
            </a:r>
            <a:r>
              <a:rPr kumimoji="1" lang="en-US" altLang="ja-JP" sz="800" dirty="0">
                <a:hlinkClick r:id="rId8"/>
              </a:rPr>
              <a:t>;</a:t>
            </a:r>
            <a:r>
              <a:rPr kumimoji="1" lang="ja-JP" altLang="en-US" sz="800" dirty="0">
                <a:hlinkClick r:id="rId8"/>
              </a:rPr>
              <a:t>待機室</a:t>
            </a:r>
            <a:endParaRPr kumimoji="1" lang="ja-JP" altLang="en-US" sz="800" dirty="0"/>
          </a:p>
        </p:txBody>
      </p:sp>
      <p:sp>
        <p:nvSpPr>
          <p:cNvPr id="51" name="吹き出し: 四角形 50">
            <a:extLst>
              <a:ext uri="{FF2B5EF4-FFF2-40B4-BE49-F238E27FC236}">
                <a16:creationId xmlns:a16="http://schemas.microsoft.com/office/drawing/2014/main" id="{33E034E1-7709-4F6A-ABA5-6E7F44A7E6BB}"/>
              </a:ext>
            </a:extLst>
          </p:cNvPr>
          <p:cNvSpPr/>
          <p:nvPr/>
        </p:nvSpPr>
        <p:spPr>
          <a:xfrm>
            <a:off x="3242561" y="518837"/>
            <a:ext cx="944476" cy="259286"/>
          </a:xfrm>
          <a:prstGeom prst="wedgeRectCallout">
            <a:avLst>
              <a:gd name="adj1" fmla="val -207650"/>
              <a:gd name="adj2" fmla="val 1161806"/>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t>チャット機能</a:t>
            </a:r>
          </a:p>
        </p:txBody>
      </p:sp>
      <p:sp>
        <p:nvSpPr>
          <p:cNvPr id="55" name="テキスト ボックス 54">
            <a:extLst>
              <a:ext uri="{FF2B5EF4-FFF2-40B4-BE49-F238E27FC236}">
                <a16:creationId xmlns:a16="http://schemas.microsoft.com/office/drawing/2014/main" id="{459E2CFC-A264-4898-A75A-BB013A5495C8}"/>
              </a:ext>
            </a:extLst>
          </p:cNvPr>
          <p:cNvSpPr txBox="1"/>
          <p:nvPr/>
        </p:nvSpPr>
        <p:spPr>
          <a:xfrm>
            <a:off x="3463034" y="806657"/>
            <a:ext cx="1838437" cy="461665"/>
          </a:xfrm>
          <a:prstGeom prst="rect">
            <a:avLst/>
          </a:prstGeom>
          <a:noFill/>
        </p:spPr>
        <p:txBody>
          <a:bodyPr wrap="square" rtlCol="0">
            <a:spAutoFit/>
          </a:bodyPr>
          <a:lstStyle/>
          <a:p>
            <a:pPr marL="88900" indent="-88900"/>
            <a:r>
              <a:rPr kumimoji="1" lang="ja-JP" altLang="en-US" sz="800" dirty="0"/>
              <a:t>・相手とダイレクトにテキストを交換できます。</a:t>
            </a:r>
            <a:endParaRPr kumimoji="1" lang="en-US" altLang="ja-JP" sz="800" dirty="0"/>
          </a:p>
          <a:p>
            <a:pPr marL="88900" indent="-88900"/>
            <a:r>
              <a:rPr kumimoji="1" lang="ja-JP" altLang="en-US" sz="800" dirty="0"/>
              <a:t>・連絡先交換に活用してください。</a:t>
            </a:r>
          </a:p>
        </p:txBody>
      </p:sp>
      <p:sp>
        <p:nvSpPr>
          <p:cNvPr id="56" name="テキスト ボックス 55">
            <a:extLst>
              <a:ext uri="{FF2B5EF4-FFF2-40B4-BE49-F238E27FC236}">
                <a16:creationId xmlns:a16="http://schemas.microsoft.com/office/drawing/2014/main" id="{347F638A-ACBC-4DB8-8034-8D54764D497C}"/>
              </a:ext>
            </a:extLst>
          </p:cNvPr>
          <p:cNvSpPr txBox="1"/>
          <p:nvPr/>
        </p:nvSpPr>
        <p:spPr>
          <a:xfrm>
            <a:off x="3653878" y="1246895"/>
            <a:ext cx="1168910" cy="215444"/>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r>
              <a:rPr kumimoji="1" lang="en-US" altLang="ja-JP" sz="800" dirty="0">
                <a:hlinkClick r:id="rId9"/>
              </a:rPr>
              <a:t>Zoom</a:t>
            </a:r>
            <a:r>
              <a:rPr kumimoji="1" lang="ja-JP" altLang="en-US" sz="800" dirty="0">
                <a:hlinkClick r:id="rId9"/>
              </a:rPr>
              <a:t>ヘルプ</a:t>
            </a:r>
            <a:r>
              <a:rPr kumimoji="1" lang="en-US" altLang="ja-JP" sz="800" dirty="0">
                <a:hlinkClick r:id="rId9"/>
              </a:rPr>
              <a:t>;</a:t>
            </a:r>
            <a:r>
              <a:rPr kumimoji="1" lang="ja-JP" altLang="en-US" sz="800" dirty="0">
                <a:hlinkClick r:id="rId9"/>
              </a:rPr>
              <a:t>チャット</a:t>
            </a:r>
            <a:endParaRPr kumimoji="1" lang="ja-JP" altLang="en-US" sz="800" dirty="0"/>
          </a:p>
        </p:txBody>
      </p:sp>
      <p:sp>
        <p:nvSpPr>
          <p:cNvPr id="27" name="吹き出し: 四角形 26">
            <a:extLst>
              <a:ext uri="{FF2B5EF4-FFF2-40B4-BE49-F238E27FC236}">
                <a16:creationId xmlns:a16="http://schemas.microsoft.com/office/drawing/2014/main" id="{A629FB9E-F32D-40E1-AB1F-6552AC4056B4}"/>
              </a:ext>
            </a:extLst>
          </p:cNvPr>
          <p:cNvSpPr/>
          <p:nvPr/>
        </p:nvSpPr>
        <p:spPr>
          <a:xfrm>
            <a:off x="4194895" y="2354610"/>
            <a:ext cx="786290" cy="259286"/>
          </a:xfrm>
          <a:prstGeom prst="wedgeRectCallout">
            <a:avLst>
              <a:gd name="adj1" fmla="val -316259"/>
              <a:gd name="adj2" fmla="val 411766"/>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t>画面の共有</a:t>
            </a:r>
          </a:p>
        </p:txBody>
      </p:sp>
      <p:sp>
        <p:nvSpPr>
          <p:cNvPr id="32" name="テキスト ボックス 31">
            <a:extLst>
              <a:ext uri="{FF2B5EF4-FFF2-40B4-BE49-F238E27FC236}">
                <a16:creationId xmlns:a16="http://schemas.microsoft.com/office/drawing/2014/main" id="{433EC3D0-FA68-4B36-970E-296FA249F2E9}"/>
              </a:ext>
            </a:extLst>
          </p:cNvPr>
          <p:cNvSpPr txBox="1"/>
          <p:nvPr/>
        </p:nvSpPr>
        <p:spPr>
          <a:xfrm>
            <a:off x="4112778" y="2820627"/>
            <a:ext cx="1226690" cy="492443"/>
          </a:xfrm>
          <a:prstGeom prst="rect">
            <a:avLst/>
          </a:prstGeom>
          <a:solidFill>
            <a:schemeClr val="bg1"/>
          </a:solidFill>
        </p:spPr>
        <p:txBody>
          <a:bodyPr wrap="square" lIns="0" tIns="0" rIns="0" bIns="0" rtlCol="0">
            <a:spAutoFit/>
          </a:bodyPr>
          <a:lstStyle/>
          <a:p>
            <a:pPr marL="88900" indent="-88900"/>
            <a:r>
              <a:rPr kumimoji="1" lang="ja-JP" altLang="en-US" sz="800" dirty="0"/>
              <a:t>・</a:t>
            </a:r>
            <a:r>
              <a:rPr kumimoji="1" lang="en-US" altLang="ja-JP" sz="800" dirty="0"/>
              <a:t>PC</a:t>
            </a:r>
            <a:r>
              <a:rPr kumimoji="1" lang="ja-JP" altLang="en-US" sz="800" dirty="0"/>
              <a:t>画面・ウインドを相手に見せられます。</a:t>
            </a:r>
            <a:endParaRPr kumimoji="1" lang="en-US" altLang="ja-JP" sz="800" dirty="0"/>
          </a:p>
          <a:p>
            <a:pPr marL="88900" indent="-88900"/>
            <a:r>
              <a:rPr kumimoji="1" lang="ja-JP" altLang="en-US" sz="800" dirty="0"/>
              <a:t>・今回はできるだけ使用を避けましょう。</a:t>
            </a:r>
          </a:p>
        </p:txBody>
      </p:sp>
      <p:sp>
        <p:nvSpPr>
          <p:cNvPr id="3" name="テキスト ボックス 2">
            <a:extLst>
              <a:ext uri="{FF2B5EF4-FFF2-40B4-BE49-F238E27FC236}">
                <a16:creationId xmlns:a16="http://schemas.microsoft.com/office/drawing/2014/main" id="{BA7BE242-7F4A-44D1-868C-860311EC3137}"/>
              </a:ext>
            </a:extLst>
          </p:cNvPr>
          <p:cNvSpPr txBox="1"/>
          <p:nvPr/>
        </p:nvSpPr>
        <p:spPr>
          <a:xfrm>
            <a:off x="5881412" y="6219718"/>
            <a:ext cx="3262432" cy="46166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kumimoji="1" lang="ja-JP" altLang="en-US" sz="1200" dirty="0"/>
              <a:t>無料アカウントは４０分で接続が切れます。</a:t>
            </a:r>
            <a:endParaRPr kumimoji="1" lang="en-US" altLang="ja-JP" sz="1200" dirty="0"/>
          </a:p>
          <a:p>
            <a:r>
              <a:rPr kumimoji="1" lang="ja-JP" altLang="en-US" sz="1200" dirty="0"/>
              <a:t>その場合は再接続してください。</a:t>
            </a:r>
          </a:p>
        </p:txBody>
      </p:sp>
    </p:spTree>
    <p:extLst>
      <p:ext uri="{BB962C8B-B14F-4D97-AF65-F5344CB8AC3E}">
        <p14:creationId xmlns:p14="http://schemas.microsoft.com/office/powerpoint/2010/main" val="3641833297"/>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347</TotalTime>
  <Words>1501</Words>
  <Application>Microsoft Office PowerPoint</Application>
  <PresentationFormat>A4 210 x 297 mm</PresentationFormat>
  <Paragraphs>200</Paragraphs>
  <Slides>3</Slides>
  <Notes>3</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3</vt:i4>
      </vt:variant>
    </vt:vector>
  </HeadingPairs>
  <TitlesOfParts>
    <vt:vector size="8" baseType="lpstr">
      <vt:lpstr>游ゴシック</vt:lpstr>
      <vt:lpstr>Arial</vt:lpstr>
      <vt:lpstr>Calibri</vt:lpstr>
      <vt:lpstr>Calibri Light</vt:lpstr>
      <vt:lpstr>Office テーマ</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kera takeshi</dc:creator>
  <cp:lastModifiedBy>kera takeshi</cp:lastModifiedBy>
  <cp:revision>39</cp:revision>
  <dcterms:created xsi:type="dcterms:W3CDTF">2020-06-06T11:03:42Z</dcterms:created>
  <dcterms:modified xsi:type="dcterms:W3CDTF">2020-08-29T03:39:15Z</dcterms:modified>
</cp:coreProperties>
</file>